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1"/>
  </p:notesMasterIdLst>
  <p:sldIdLst>
    <p:sldId id="326" r:id="rId2"/>
    <p:sldId id="370" r:id="rId3"/>
    <p:sldId id="359" r:id="rId4"/>
    <p:sldId id="358" r:id="rId5"/>
    <p:sldId id="306" r:id="rId6"/>
    <p:sldId id="308" r:id="rId7"/>
    <p:sldId id="352" r:id="rId8"/>
    <p:sldId id="378" r:id="rId9"/>
    <p:sldId id="3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9CF"/>
    <a:srgbClr val="E7E9EC"/>
    <a:srgbClr val="12273F"/>
    <a:srgbClr val="77E3E4"/>
    <a:srgbClr val="FE015B"/>
    <a:srgbClr val="3CD7D9"/>
    <a:srgbClr val="FF7300"/>
    <a:srgbClr val="9E71FE"/>
    <a:srgbClr val="D4AF37"/>
    <a:srgbClr val="A5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7053" autoAdjust="0"/>
  </p:normalViewPr>
  <p:slideViewPr>
    <p:cSldViewPr snapToGrid="0" showGuides="1">
      <p:cViewPr varScale="1">
        <p:scale>
          <a:sx n="67" d="100"/>
          <a:sy n="67" d="100"/>
        </p:scale>
        <p:origin x="1286" y="58"/>
      </p:cViewPr>
      <p:guideLst/>
    </p:cSldViewPr>
  </p:slideViewPr>
  <p:notesTextViewPr>
    <p:cViewPr>
      <p:scale>
        <a:sx n="3" d="2"/>
        <a:sy n="3" d="2"/>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E130C-22CD-41B9-932F-E6BD74DAD416}" type="doc">
      <dgm:prSet loTypeId="urn:microsoft.com/office/officeart/2005/8/layout/hProcess9" loCatId="process" qsTypeId="urn:microsoft.com/office/officeart/2005/8/quickstyle/simple1" qsCatId="simple" csTypeId="urn:microsoft.com/office/officeart/2005/8/colors/accent1_2" csCatId="accent1" phldr="1"/>
      <dgm:spPr/>
    </dgm:pt>
    <dgm:pt modelId="{2313CE78-E082-4E3F-AE8A-03EC7334C307}">
      <dgm:prSet phldrT="[Text]"/>
      <dgm:spPr/>
      <dgm:t>
        <a:bodyPr/>
        <a:lstStyle/>
        <a:p>
          <a:r>
            <a:rPr lang="en-US" dirty="0" smtClean="0">
              <a:latin typeface="Arial" panose="020B0604020202020204" pitchFamily="34" charset="0"/>
              <a:cs typeface="Arial" panose="020B0604020202020204" pitchFamily="34" charset="0"/>
            </a:rPr>
            <a:t>Explore Few shot classification / Using </a:t>
          </a:r>
          <a:r>
            <a:rPr lang="en-US" dirty="0" err="1" smtClean="0">
              <a:latin typeface="Arial" panose="020B0604020202020204" pitchFamily="34" charset="0"/>
              <a:cs typeface="Arial" panose="020B0604020202020204" pitchFamily="34" charset="0"/>
            </a:rPr>
            <a:t>FinBERT</a:t>
          </a:r>
          <a:endParaRPr lang="en-US" dirty="0">
            <a:latin typeface="Arial" panose="020B0604020202020204" pitchFamily="34" charset="0"/>
            <a:cs typeface="Arial" panose="020B0604020202020204" pitchFamily="34" charset="0"/>
          </a:endParaRPr>
        </a:p>
      </dgm:t>
    </dgm:pt>
    <dgm:pt modelId="{00D2DB07-3D3C-473E-94F7-C0922BE22AF8}" type="parTrans" cxnId="{4E5350BB-0C02-4A3C-8202-6B231AC994BB}">
      <dgm:prSet/>
      <dgm:spPr/>
      <dgm:t>
        <a:bodyPr/>
        <a:lstStyle/>
        <a:p>
          <a:endParaRPr lang="en-US"/>
        </a:p>
      </dgm:t>
    </dgm:pt>
    <dgm:pt modelId="{BA8C7FCF-A369-42F5-B982-9DDCEFB6B9F3}" type="sibTrans" cxnId="{4E5350BB-0C02-4A3C-8202-6B231AC994BB}">
      <dgm:prSet/>
      <dgm:spPr/>
      <dgm:t>
        <a:bodyPr/>
        <a:lstStyle/>
        <a:p>
          <a:endParaRPr lang="en-US"/>
        </a:p>
      </dgm:t>
    </dgm:pt>
    <dgm:pt modelId="{F924C672-0650-4A3C-8705-FFCC099C1E50}">
      <dgm:prSet phldrT="[Text]"/>
      <dgm:spPr/>
      <dgm:t>
        <a:bodyPr/>
        <a:lstStyle/>
        <a:p>
          <a:r>
            <a:rPr lang="en-US" dirty="0" smtClean="0">
              <a:latin typeface="Arial" panose="020B0604020202020204" pitchFamily="34" charset="0"/>
              <a:cs typeface="Arial" panose="020B0604020202020204" pitchFamily="34" charset="0"/>
            </a:rPr>
            <a:t>Cloud Computing</a:t>
          </a:r>
          <a:endParaRPr lang="en-US" dirty="0">
            <a:latin typeface="Arial" panose="020B0604020202020204" pitchFamily="34" charset="0"/>
            <a:cs typeface="Arial" panose="020B0604020202020204" pitchFamily="34" charset="0"/>
          </a:endParaRPr>
        </a:p>
      </dgm:t>
    </dgm:pt>
    <dgm:pt modelId="{80BE9055-7046-4884-B7E6-4D40B862057E}" type="parTrans" cxnId="{EF92D156-5B9F-443A-883C-1B3ED6373C4F}">
      <dgm:prSet/>
      <dgm:spPr/>
      <dgm:t>
        <a:bodyPr/>
        <a:lstStyle/>
        <a:p>
          <a:endParaRPr lang="en-US"/>
        </a:p>
      </dgm:t>
    </dgm:pt>
    <dgm:pt modelId="{50201CC9-DCCC-4BB5-9F02-F4E783E21A49}" type="sibTrans" cxnId="{EF92D156-5B9F-443A-883C-1B3ED6373C4F}">
      <dgm:prSet/>
      <dgm:spPr/>
      <dgm:t>
        <a:bodyPr/>
        <a:lstStyle/>
        <a:p>
          <a:endParaRPr lang="en-US"/>
        </a:p>
      </dgm:t>
    </dgm:pt>
    <dgm:pt modelId="{9134807A-01A4-423E-8B1A-B8FC81384135}">
      <dgm:prSet phldrT="[Text]"/>
      <dgm:spPr/>
      <dgm:t>
        <a:bodyPr/>
        <a:lstStyle/>
        <a:p>
          <a:r>
            <a:rPr lang="en-US" dirty="0" smtClean="0">
              <a:latin typeface="Arial" panose="020B0604020202020204" pitchFamily="34" charset="0"/>
              <a:cs typeface="Arial" panose="020B0604020202020204" pitchFamily="34" charset="0"/>
            </a:rPr>
            <a:t>Bi-annual Model Review</a:t>
          </a:r>
          <a:endParaRPr lang="en-US" dirty="0">
            <a:latin typeface="Arial" panose="020B0604020202020204" pitchFamily="34" charset="0"/>
            <a:cs typeface="Arial" panose="020B0604020202020204" pitchFamily="34" charset="0"/>
          </a:endParaRPr>
        </a:p>
      </dgm:t>
    </dgm:pt>
    <dgm:pt modelId="{91E19774-94B8-4F22-AF0E-09EDAB348232}" type="parTrans" cxnId="{81C145AD-AEC8-4E77-A6E2-26C04995D47A}">
      <dgm:prSet/>
      <dgm:spPr/>
      <dgm:t>
        <a:bodyPr/>
        <a:lstStyle/>
        <a:p>
          <a:endParaRPr lang="en-US"/>
        </a:p>
      </dgm:t>
    </dgm:pt>
    <dgm:pt modelId="{F170776A-C382-46A8-9665-A1D3F06D07E4}" type="sibTrans" cxnId="{81C145AD-AEC8-4E77-A6E2-26C04995D47A}">
      <dgm:prSet/>
      <dgm:spPr/>
      <dgm:t>
        <a:bodyPr/>
        <a:lstStyle/>
        <a:p>
          <a:endParaRPr lang="en-US"/>
        </a:p>
      </dgm:t>
    </dgm:pt>
    <dgm:pt modelId="{782FED87-FE1E-4F18-A78B-8DCDBEF6A1EE}" type="pres">
      <dgm:prSet presAssocID="{712E130C-22CD-41B9-932F-E6BD74DAD416}" presName="CompostProcess" presStyleCnt="0">
        <dgm:presLayoutVars>
          <dgm:dir/>
          <dgm:resizeHandles val="exact"/>
        </dgm:presLayoutVars>
      </dgm:prSet>
      <dgm:spPr/>
    </dgm:pt>
    <dgm:pt modelId="{33AF34F4-046B-41CA-A1CE-9D7427950ECA}" type="pres">
      <dgm:prSet presAssocID="{712E130C-22CD-41B9-932F-E6BD74DAD416}" presName="arrow" presStyleLbl="bgShp" presStyleIdx="0" presStyleCnt="1"/>
      <dgm:spPr/>
    </dgm:pt>
    <dgm:pt modelId="{927D7EEE-C54D-4821-ABA7-B28EF37BE803}" type="pres">
      <dgm:prSet presAssocID="{712E130C-22CD-41B9-932F-E6BD74DAD416}" presName="linearProcess" presStyleCnt="0"/>
      <dgm:spPr/>
    </dgm:pt>
    <dgm:pt modelId="{0FBDD7F0-3FCB-4CD3-ABA5-6BD4AA0C70B6}" type="pres">
      <dgm:prSet presAssocID="{2313CE78-E082-4E3F-AE8A-03EC7334C307}" presName="textNode" presStyleLbl="node1" presStyleIdx="0" presStyleCnt="3">
        <dgm:presLayoutVars>
          <dgm:bulletEnabled val="1"/>
        </dgm:presLayoutVars>
      </dgm:prSet>
      <dgm:spPr/>
      <dgm:t>
        <a:bodyPr/>
        <a:lstStyle/>
        <a:p>
          <a:endParaRPr lang="en-US"/>
        </a:p>
      </dgm:t>
    </dgm:pt>
    <dgm:pt modelId="{781F0C81-78FA-4D81-AE29-8341A42333D4}" type="pres">
      <dgm:prSet presAssocID="{BA8C7FCF-A369-42F5-B982-9DDCEFB6B9F3}" presName="sibTrans" presStyleCnt="0"/>
      <dgm:spPr/>
    </dgm:pt>
    <dgm:pt modelId="{C247E92F-8906-418B-B623-1D3E59D6494F}" type="pres">
      <dgm:prSet presAssocID="{F924C672-0650-4A3C-8705-FFCC099C1E50}" presName="textNode" presStyleLbl="node1" presStyleIdx="1" presStyleCnt="3">
        <dgm:presLayoutVars>
          <dgm:bulletEnabled val="1"/>
        </dgm:presLayoutVars>
      </dgm:prSet>
      <dgm:spPr/>
      <dgm:t>
        <a:bodyPr/>
        <a:lstStyle/>
        <a:p>
          <a:endParaRPr lang="en-US"/>
        </a:p>
      </dgm:t>
    </dgm:pt>
    <dgm:pt modelId="{FABD544C-7FEF-4DD5-8AFB-F702D6147473}" type="pres">
      <dgm:prSet presAssocID="{50201CC9-DCCC-4BB5-9F02-F4E783E21A49}" presName="sibTrans" presStyleCnt="0"/>
      <dgm:spPr/>
    </dgm:pt>
    <dgm:pt modelId="{4DA67A8C-CA1A-43B7-9904-FF10B6FA50D9}" type="pres">
      <dgm:prSet presAssocID="{9134807A-01A4-423E-8B1A-B8FC81384135}" presName="textNode" presStyleLbl="node1" presStyleIdx="2" presStyleCnt="3">
        <dgm:presLayoutVars>
          <dgm:bulletEnabled val="1"/>
        </dgm:presLayoutVars>
      </dgm:prSet>
      <dgm:spPr/>
    </dgm:pt>
  </dgm:ptLst>
  <dgm:cxnLst>
    <dgm:cxn modelId="{4E5350BB-0C02-4A3C-8202-6B231AC994BB}" srcId="{712E130C-22CD-41B9-932F-E6BD74DAD416}" destId="{2313CE78-E082-4E3F-AE8A-03EC7334C307}" srcOrd="0" destOrd="0" parTransId="{00D2DB07-3D3C-473E-94F7-C0922BE22AF8}" sibTransId="{BA8C7FCF-A369-42F5-B982-9DDCEFB6B9F3}"/>
    <dgm:cxn modelId="{AD0A1519-3383-4D2B-BD4C-AEE93A5CFA03}" type="presOf" srcId="{2313CE78-E082-4E3F-AE8A-03EC7334C307}" destId="{0FBDD7F0-3FCB-4CD3-ABA5-6BD4AA0C70B6}" srcOrd="0" destOrd="0" presId="urn:microsoft.com/office/officeart/2005/8/layout/hProcess9"/>
    <dgm:cxn modelId="{D7FB58C4-0256-41E2-B74B-805E90497078}" type="presOf" srcId="{712E130C-22CD-41B9-932F-E6BD74DAD416}" destId="{782FED87-FE1E-4F18-A78B-8DCDBEF6A1EE}" srcOrd="0" destOrd="0" presId="urn:microsoft.com/office/officeart/2005/8/layout/hProcess9"/>
    <dgm:cxn modelId="{81C145AD-AEC8-4E77-A6E2-26C04995D47A}" srcId="{712E130C-22CD-41B9-932F-E6BD74DAD416}" destId="{9134807A-01A4-423E-8B1A-B8FC81384135}" srcOrd="2" destOrd="0" parTransId="{91E19774-94B8-4F22-AF0E-09EDAB348232}" sibTransId="{F170776A-C382-46A8-9665-A1D3F06D07E4}"/>
    <dgm:cxn modelId="{88AD1E6D-AA63-4AB1-945A-08322B3137A7}" type="presOf" srcId="{F924C672-0650-4A3C-8705-FFCC099C1E50}" destId="{C247E92F-8906-418B-B623-1D3E59D6494F}" srcOrd="0" destOrd="0" presId="urn:microsoft.com/office/officeart/2005/8/layout/hProcess9"/>
    <dgm:cxn modelId="{EF92D156-5B9F-443A-883C-1B3ED6373C4F}" srcId="{712E130C-22CD-41B9-932F-E6BD74DAD416}" destId="{F924C672-0650-4A3C-8705-FFCC099C1E50}" srcOrd="1" destOrd="0" parTransId="{80BE9055-7046-4884-B7E6-4D40B862057E}" sibTransId="{50201CC9-DCCC-4BB5-9F02-F4E783E21A49}"/>
    <dgm:cxn modelId="{908338B7-63FC-46F5-83F1-E28AC02810AC}" type="presOf" srcId="{9134807A-01A4-423E-8B1A-B8FC81384135}" destId="{4DA67A8C-CA1A-43B7-9904-FF10B6FA50D9}" srcOrd="0" destOrd="0" presId="urn:microsoft.com/office/officeart/2005/8/layout/hProcess9"/>
    <dgm:cxn modelId="{47DAD4C7-0412-44E0-AF7A-2567AAAE3CB9}" type="presParOf" srcId="{782FED87-FE1E-4F18-A78B-8DCDBEF6A1EE}" destId="{33AF34F4-046B-41CA-A1CE-9D7427950ECA}" srcOrd="0" destOrd="0" presId="urn:microsoft.com/office/officeart/2005/8/layout/hProcess9"/>
    <dgm:cxn modelId="{71AA6CB8-C2B1-4AD8-A62E-5AF3FCFE6FAC}" type="presParOf" srcId="{782FED87-FE1E-4F18-A78B-8DCDBEF6A1EE}" destId="{927D7EEE-C54D-4821-ABA7-B28EF37BE803}" srcOrd="1" destOrd="0" presId="urn:microsoft.com/office/officeart/2005/8/layout/hProcess9"/>
    <dgm:cxn modelId="{73A96F6E-A479-48E4-B0F7-231611FF5F65}" type="presParOf" srcId="{927D7EEE-C54D-4821-ABA7-B28EF37BE803}" destId="{0FBDD7F0-3FCB-4CD3-ABA5-6BD4AA0C70B6}" srcOrd="0" destOrd="0" presId="urn:microsoft.com/office/officeart/2005/8/layout/hProcess9"/>
    <dgm:cxn modelId="{264D76B9-DB92-43F4-A5D1-C519EB327264}" type="presParOf" srcId="{927D7EEE-C54D-4821-ABA7-B28EF37BE803}" destId="{781F0C81-78FA-4D81-AE29-8341A42333D4}" srcOrd="1" destOrd="0" presId="urn:microsoft.com/office/officeart/2005/8/layout/hProcess9"/>
    <dgm:cxn modelId="{EBB61E85-2497-4A71-A5BD-BB4899331E3C}" type="presParOf" srcId="{927D7EEE-C54D-4821-ABA7-B28EF37BE803}" destId="{C247E92F-8906-418B-B623-1D3E59D6494F}" srcOrd="2" destOrd="0" presId="urn:microsoft.com/office/officeart/2005/8/layout/hProcess9"/>
    <dgm:cxn modelId="{03D8D88F-322B-4970-BA37-5C07278D5942}" type="presParOf" srcId="{927D7EEE-C54D-4821-ABA7-B28EF37BE803}" destId="{FABD544C-7FEF-4DD5-8AFB-F702D6147473}" srcOrd="3" destOrd="0" presId="urn:microsoft.com/office/officeart/2005/8/layout/hProcess9"/>
    <dgm:cxn modelId="{A479D93E-5F13-4B94-8C41-C9C40E2D7BD0}" type="presParOf" srcId="{927D7EEE-C54D-4821-ABA7-B28EF37BE803}" destId="{4DA67A8C-CA1A-43B7-9904-FF10B6FA50D9}"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AE32C-BA10-4F74-931C-3AC0DCEEA4D0}" type="doc">
      <dgm:prSet loTypeId="urn:microsoft.com/office/officeart/2005/8/layout/arrow2" loCatId="process" qsTypeId="urn:microsoft.com/office/officeart/2005/8/quickstyle/simple1" qsCatId="simple" csTypeId="urn:microsoft.com/office/officeart/2005/8/colors/accent1_2" csCatId="accent1" phldr="1"/>
      <dgm:spPr/>
    </dgm:pt>
    <dgm:pt modelId="{4E161F3E-4A4D-492D-9C43-8D6E769488D6}">
      <dgm:prSet phldrT="[Text]"/>
      <dgm:spPr/>
      <dgm:t>
        <a:bodyPr/>
        <a:lstStyle/>
        <a:p>
          <a:r>
            <a:rPr lang="en-US" dirty="0" smtClean="0"/>
            <a:t>Testing and integration into business workflow</a:t>
          </a:r>
          <a:endParaRPr lang="en-US" dirty="0"/>
        </a:p>
      </dgm:t>
    </dgm:pt>
    <dgm:pt modelId="{E1C8BABE-6388-4D09-BD19-4BD56B4406C3}" type="parTrans" cxnId="{9C13624D-9AC8-4CFF-9B62-D7ADC7A6814C}">
      <dgm:prSet/>
      <dgm:spPr/>
      <dgm:t>
        <a:bodyPr/>
        <a:lstStyle/>
        <a:p>
          <a:endParaRPr lang="en-US"/>
        </a:p>
      </dgm:t>
    </dgm:pt>
    <dgm:pt modelId="{8246B0BD-30C6-4908-9B4A-AF829D56B5C3}" type="sibTrans" cxnId="{9C13624D-9AC8-4CFF-9B62-D7ADC7A6814C}">
      <dgm:prSet/>
      <dgm:spPr/>
      <dgm:t>
        <a:bodyPr/>
        <a:lstStyle/>
        <a:p>
          <a:endParaRPr lang="en-US"/>
        </a:p>
      </dgm:t>
    </dgm:pt>
    <dgm:pt modelId="{F22CF9B1-5D1F-4394-9ED9-0BB0E90816C2}">
      <dgm:prSet phldrT="[Text]"/>
      <dgm:spPr/>
      <dgm:t>
        <a:bodyPr/>
        <a:lstStyle/>
        <a:p>
          <a:r>
            <a:rPr lang="en-US" dirty="0" smtClean="0"/>
            <a:t>Real Time news Feeds</a:t>
          </a:r>
          <a:endParaRPr lang="en-US" dirty="0"/>
        </a:p>
      </dgm:t>
    </dgm:pt>
    <dgm:pt modelId="{0B71E61C-4ACE-48D1-BA73-EFC8CFE7CEC6}" type="parTrans" cxnId="{F1392FFD-05A1-46F2-9B61-E0F9564CA189}">
      <dgm:prSet/>
      <dgm:spPr/>
      <dgm:t>
        <a:bodyPr/>
        <a:lstStyle/>
        <a:p>
          <a:endParaRPr lang="en-US"/>
        </a:p>
      </dgm:t>
    </dgm:pt>
    <dgm:pt modelId="{78F15F13-7801-4AFC-BE0A-619D67BE547F}" type="sibTrans" cxnId="{F1392FFD-05A1-46F2-9B61-E0F9564CA189}">
      <dgm:prSet/>
      <dgm:spPr/>
      <dgm:t>
        <a:bodyPr/>
        <a:lstStyle/>
        <a:p>
          <a:endParaRPr lang="en-US"/>
        </a:p>
      </dgm:t>
    </dgm:pt>
    <dgm:pt modelId="{7F3EAB79-06F3-4310-AE17-EEF82065281C}">
      <dgm:prSet phldrT="[Text]"/>
      <dgm:spPr/>
      <dgm:t>
        <a:bodyPr/>
        <a:lstStyle/>
        <a:p>
          <a:r>
            <a:rPr lang="en-US" dirty="0" smtClean="0"/>
            <a:t>Multi lingual support</a:t>
          </a:r>
          <a:endParaRPr lang="en-US" dirty="0"/>
        </a:p>
      </dgm:t>
    </dgm:pt>
    <dgm:pt modelId="{2216FBB1-77CB-4A8B-9349-28FE31CC090D}" type="parTrans" cxnId="{003B0FFC-8D49-444D-BB1E-E57EBFE3CA01}">
      <dgm:prSet/>
      <dgm:spPr/>
      <dgm:t>
        <a:bodyPr/>
        <a:lstStyle/>
        <a:p>
          <a:endParaRPr lang="en-US"/>
        </a:p>
      </dgm:t>
    </dgm:pt>
    <dgm:pt modelId="{D73B715C-DCB0-45F8-9ACA-12E4BA9000DB}" type="sibTrans" cxnId="{003B0FFC-8D49-444D-BB1E-E57EBFE3CA01}">
      <dgm:prSet/>
      <dgm:spPr/>
      <dgm:t>
        <a:bodyPr/>
        <a:lstStyle/>
        <a:p>
          <a:endParaRPr lang="en-US"/>
        </a:p>
      </dgm:t>
    </dgm:pt>
    <dgm:pt modelId="{6FA496E7-4284-4B2E-89AE-5521447D1326}" type="pres">
      <dgm:prSet presAssocID="{D6AAE32C-BA10-4F74-931C-3AC0DCEEA4D0}" presName="arrowDiagram" presStyleCnt="0">
        <dgm:presLayoutVars>
          <dgm:chMax val="5"/>
          <dgm:dir/>
          <dgm:resizeHandles val="exact"/>
        </dgm:presLayoutVars>
      </dgm:prSet>
      <dgm:spPr/>
    </dgm:pt>
    <dgm:pt modelId="{B24DA73C-0F53-4463-AEC2-4EE495812BEA}" type="pres">
      <dgm:prSet presAssocID="{D6AAE32C-BA10-4F74-931C-3AC0DCEEA4D0}" presName="arrow" presStyleLbl="bgShp" presStyleIdx="0" presStyleCnt="1" custScaleX="148892"/>
      <dgm:spPr/>
    </dgm:pt>
    <dgm:pt modelId="{198526EB-1819-4D26-8286-94E464E3DE2E}" type="pres">
      <dgm:prSet presAssocID="{D6AAE32C-BA10-4F74-931C-3AC0DCEEA4D0}" presName="arrowDiagram3" presStyleCnt="0"/>
      <dgm:spPr/>
    </dgm:pt>
    <dgm:pt modelId="{32C5C411-8257-45DB-8F21-20BB105D50C8}" type="pres">
      <dgm:prSet presAssocID="{4E161F3E-4A4D-492D-9C43-8D6E769488D6}" presName="bullet3a" presStyleLbl="node1" presStyleIdx="0" presStyleCnt="3"/>
      <dgm:spPr/>
    </dgm:pt>
    <dgm:pt modelId="{A7632FC9-251C-4EEB-BB03-A85CC7753952}" type="pres">
      <dgm:prSet presAssocID="{4E161F3E-4A4D-492D-9C43-8D6E769488D6}" presName="textBox3a" presStyleLbl="revTx" presStyleIdx="0" presStyleCnt="3">
        <dgm:presLayoutVars>
          <dgm:bulletEnabled val="1"/>
        </dgm:presLayoutVars>
      </dgm:prSet>
      <dgm:spPr/>
      <dgm:t>
        <a:bodyPr/>
        <a:lstStyle/>
        <a:p>
          <a:endParaRPr lang="en-US"/>
        </a:p>
      </dgm:t>
    </dgm:pt>
    <dgm:pt modelId="{C7C16B5F-BDD3-4CA4-BB9A-73BB914B2681}" type="pres">
      <dgm:prSet presAssocID="{F22CF9B1-5D1F-4394-9ED9-0BB0E90816C2}" presName="bullet3b" presStyleLbl="node1" presStyleIdx="1" presStyleCnt="3"/>
      <dgm:spPr/>
    </dgm:pt>
    <dgm:pt modelId="{F276CDCB-69BC-470D-AA9E-FD56F8BA4525}" type="pres">
      <dgm:prSet presAssocID="{F22CF9B1-5D1F-4394-9ED9-0BB0E90816C2}" presName="textBox3b" presStyleLbl="revTx" presStyleIdx="1" presStyleCnt="3">
        <dgm:presLayoutVars>
          <dgm:bulletEnabled val="1"/>
        </dgm:presLayoutVars>
      </dgm:prSet>
      <dgm:spPr/>
    </dgm:pt>
    <dgm:pt modelId="{8A7F9E87-F749-469D-9533-16280CF6FC23}" type="pres">
      <dgm:prSet presAssocID="{7F3EAB79-06F3-4310-AE17-EEF82065281C}" presName="bullet3c" presStyleLbl="node1" presStyleIdx="2" presStyleCnt="3"/>
      <dgm:spPr/>
    </dgm:pt>
    <dgm:pt modelId="{FFEDDF12-8919-4865-9B2B-FF82D84FA710}" type="pres">
      <dgm:prSet presAssocID="{7F3EAB79-06F3-4310-AE17-EEF82065281C}" presName="textBox3c" presStyleLbl="revTx" presStyleIdx="2" presStyleCnt="3">
        <dgm:presLayoutVars>
          <dgm:bulletEnabled val="1"/>
        </dgm:presLayoutVars>
      </dgm:prSet>
      <dgm:spPr/>
      <dgm:t>
        <a:bodyPr/>
        <a:lstStyle/>
        <a:p>
          <a:endParaRPr lang="en-US"/>
        </a:p>
      </dgm:t>
    </dgm:pt>
  </dgm:ptLst>
  <dgm:cxnLst>
    <dgm:cxn modelId="{9BAD70F0-147B-47FD-A529-E87B61F9778C}" type="presOf" srcId="{4E161F3E-4A4D-492D-9C43-8D6E769488D6}" destId="{A7632FC9-251C-4EEB-BB03-A85CC7753952}" srcOrd="0" destOrd="0" presId="urn:microsoft.com/office/officeart/2005/8/layout/arrow2"/>
    <dgm:cxn modelId="{CE15DD49-BFDA-49C6-BD39-423AB1028479}" type="presOf" srcId="{F22CF9B1-5D1F-4394-9ED9-0BB0E90816C2}" destId="{F276CDCB-69BC-470D-AA9E-FD56F8BA4525}" srcOrd="0" destOrd="0" presId="urn:microsoft.com/office/officeart/2005/8/layout/arrow2"/>
    <dgm:cxn modelId="{9C13624D-9AC8-4CFF-9B62-D7ADC7A6814C}" srcId="{D6AAE32C-BA10-4F74-931C-3AC0DCEEA4D0}" destId="{4E161F3E-4A4D-492D-9C43-8D6E769488D6}" srcOrd="0" destOrd="0" parTransId="{E1C8BABE-6388-4D09-BD19-4BD56B4406C3}" sibTransId="{8246B0BD-30C6-4908-9B4A-AF829D56B5C3}"/>
    <dgm:cxn modelId="{23797E79-73E5-4A38-9A8F-F98108860B8E}" type="presOf" srcId="{D6AAE32C-BA10-4F74-931C-3AC0DCEEA4D0}" destId="{6FA496E7-4284-4B2E-89AE-5521447D1326}" srcOrd="0" destOrd="0" presId="urn:microsoft.com/office/officeart/2005/8/layout/arrow2"/>
    <dgm:cxn modelId="{5E809B65-327F-4AA4-AAB1-99476C860309}" type="presOf" srcId="{7F3EAB79-06F3-4310-AE17-EEF82065281C}" destId="{FFEDDF12-8919-4865-9B2B-FF82D84FA710}" srcOrd="0" destOrd="0" presId="urn:microsoft.com/office/officeart/2005/8/layout/arrow2"/>
    <dgm:cxn modelId="{F1392FFD-05A1-46F2-9B61-E0F9564CA189}" srcId="{D6AAE32C-BA10-4F74-931C-3AC0DCEEA4D0}" destId="{F22CF9B1-5D1F-4394-9ED9-0BB0E90816C2}" srcOrd="1" destOrd="0" parTransId="{0B71E61C-4ACE-48D1-BA73-EFC8CFE7CEC6}" sibTransId="{78F15F13-7801-4AFC-BE0A-619D67BE547F}"/>
    <dgm:cxn modelId="{003B0FFC-8D49-444D-BB1E-E57EBFE3CA01}" srcId="{D6AAE32C-BA10-4F74-931C-3AC0DCEEA4D0}" destId="{7F3EAB79-06F3-4310-AE17-EEF82065281C}" srcOrd="2" destOrd="0" parTransId="{2216FBB1-77CB-4A8B-9349-28FE31CC090D}" sibTransId="{D73B715C-DCB0-45F8-9ACA-12E4BA9000DB}"/>
    <dgm:cxn modelId="{C1AC08FE-53F6-46C6-BFCB-63C66E8490AA}" type="presParOf" srcId="{6FA496E7-4284-4B2E-89AE-5521447D1326}" destId="{B24DA73C-0F53-4463-AEC2-4EE495812BEA}" srcOrd="0" destOrd="0" presId="urn:microsoft.com/office/officeart/2005/8/layout/arrow2"/>
    <dgm:cxn modelId="{392D5DB6-EEF7-41CF-8EC7-E7FA24A41F9B}" type="presParOf" srcId="{6FA496E7-4284-4B2E-89AE-5521447D1326}" destId="{198526EB-1819-4D26-8286-94E464E3DE2E}" srcOrd="1" destOrd="0" presId="urn:microsoft.com/office/officeart/2005/8/layout/arrow2"/>
    <dgm:cxn modelId="{88B1EBD2-EFBB-4579-A555-45A0DB1B2ED0}" type="presParOf" srcId="{198526EB-1819-4D26-8286-94E464E3DE2E}" destId="{32C5C411-8257-45DB-8F21-20BB105D50C8}" srcOrd="0" destOrd="0" presId="urn:microsoft.com/office/officeart/2005/8/layout/arrow2"/>
    <dgm:cxn modelId="{98E10C8F-37E3-46F5-B931-B47A25A953CF}" type="presParOf" srcId="{198526EB-1819-4D26-8286-94E464E3DE2E}" destId="{A7632FC9-251C-4EEB-BB03-A85CC7753952}" srcOrd="1" destOrd="0" presId="urn:microsoft.com/office/officeart/2005/8/layout/arrow2"/>
    <dgm:cxn modelId="{5C06BFD3-02A6-4A7D-B3CB-A3E1751AC9AD}" type="presParOf" srcId="{198526EB-1819-4D26-8286-94E464E3DE2E}" destId="{C7C16B5F-BDD3-4CA4-BB9A-73BB914B2681}" srcOrd="2" destOrd="0" presId="urn:microsoft.com/office/officeart/2005/8/layout/arrow2"/>
    <dgm:cxn modelId="{76C0728D-2381-4467-BDD4-DC03A5A1297C}" type="presParOf" srcId="{198526EB-1819-4D26-8286-94E464E3DE2E}" destId="{F276CDCB-69BC-470D-AA9E-FD56F8BA4525}" srcOrd="3" destOrd="0" presId="urn:microsoft.com/office/officeart/2005/8/layout/arrow2"/>
    <dgm:cxn modelId="{FEE16D7C-86A6-4DB7-AB84-04E1810147C7}" type="presParOf" srcId="{198526EB-1819-4D26-8286-94E464E3DE2E}" destId="{8A7F9E87-F749-469D-9533-16280CF6FC23}" srcOrd="4" destOrd="0" presId="urn:microsoft.com/office/officeart/2005/8/layout/arrow2"/>
    <dgm:cxn modelId="{E0A5A7B5-13EA-44FD-BCE7-69BABC96C6E2}" type="presParOf" srcId="{198526EB-1819-4D26-8286-94E464E3DE2E}" destId="{FFEDDF12-8919-4865-9B2B-FF82D84FA710}"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F34F4-046B-41CA-A1CE-9D7427950ECA}">
      <dsp:nvSpPr>
        <dsp:cNvPr id="0" name=""/>
        <dsp:cNvSpPr/>
      </dsp:nvSpPr>
      <dsp:spPr>
        <a:xfrm>
          <a:off x="858964" y="0"/>
          <a:ext cx="9734931" cy="458343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DD7F0-3FCB-4CD3-ABA5-6BD4AA0C70B6}">
      <dsp:nvSpPr>
        <dsp:cNvPr id="0" name=""/>
        <dsp:cNvSpPr/>
      </dsp:nvSpPr>
      <dsp:spPr>
        <a:xfrm>
          <a:off x="12302" y="1375029"/>
          <a:ext cx="3686389" cy="18333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Arial" panose="020B0604020202020204" pitchFamily="34" charset="0"/>
              <a:cs typeface="Arial" panose="020B0604020202020204" pitchFamily="34" charset="0"/>
            </a:rPr>
            <a:t>Explore Few shot classification / Using </a:t>
          </a:r>
          <a:r>
            <a:rPr lang="en-US" sz="3300" kern="1200" dirty="0" err="1" smtClean="0">
              <a:latin typeface="Arial" panose="020B0604020202020204" pitchFamily="34" charset="0"/>
              <a:cs typeface="Arial" panose="020B0604020202020204" pitchFamily="34" charset="0"/>
            </a:rPr>
            <a:t>FinBERT</a:t>
          </a:r>
          <a:endParaRPr lang="en-US" sz="3300" kern="1200" dirty="0">
            <a:latin typeface="Arial" panose="020B0604020202020204" pitchFamily="34" charset="0"/>
            <a:cs typeface="Arial" panose="020B0604020202020204" pitchFamily="34" charset="0"/>
          </a:endParaRPr>
        </a:p>
      </dsp:txBody>
      <dsp:txXfrm>
        <a:off x="101800" y="1464527"/>
        <a:ext cx="3507393" cy="1654376"/>
      </dsp:txXfrm>
    </dsp:sp>
    <dsp:sp modelId="{C247E92F-8906-418B-B623-1D3E59D6494F}">
      <dsp:nvSpPr>
        <dsp:cNvPr id="0" name=""/>
        <dsp:cNvSpPr/>
      </dsp:nvSpPr>
      <dsp:spPr>
        <a:xfrm>
          <a:off x="3883235" y="1375029"/>
          <a:ext cx="3686389" cy="18333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Arial" panose="020B0604020202020204" pitchFamily="34" charset="0"/>
              <a:cs typeface="Arial" panose="020B0604020202020204" pitchFamily="34" charset="0"/>
            </a:rPr>
            <a:t>Cloud Computing</a:t>
          </a:r>
          <a:endParaRPr lang="en-US" sz="3300" kern="1200" dirty="0">
            <a:latin typeface="Arial" panose="020B0604020202020204" pitchFamily="34" charset="0"/>
            <a:cs typeface="Arial" panose="020B0604020202020204" pitchFamily="34" charset="0"/>
          </a:endParaRPr>
        </a:p>
      </dsp:txBody>
      <dsp:txXfrm>
        <a:off x="3972733" y="1464527"/>
        <a:ext cx="3507393" cy="1654376"/>
      </dsp:txXfrm>
    </dsp:sp>
    <dsp:sp modelId="{4DA67A8C-CA1A-43B7-9904-FF10B6FA50D9}">
      <dsp:nvSpPr>
        <dsp:cNvPr id="0" name=""/>
        <dsp:cNvSpPr/>
      </dsp:nvSpPr>
      <dsp:spPr>
        <a:xfrm>
          <a:off x="7754167" y="1375029"/>
          <a:ext cx="3686389" cy="18333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Arial" panose="020B0604020202020204" pitchFamily="34" charset="0"/>
              <a:cs typeface="Arial" panose="020B0604020202020204" pitchFamily="34" charset="0"/>
            </a:rPr>
            <a:t>Bi-annual Model Review</a:t>
          </a:r>
          <a:endParaRPr lang="en-US" sz="3300" kern="1200" dirty="0">
            <a:latin typeface="Arial" panose="020B0604020202020204" pitchFamily="34" charset="0"/>
            <a:cs typeface="Arial" panose="020B0604020202020204" pitchFamily="34" charset="0"/>
          </a:endParaRPr>
        </a:p>
      </dsp:txBody>
      <dsp:txXfrm>
        <a:off x="7843665" y="1464527"/>
        <a:ext cx="3507393" cy="1654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DA73C-0F53-4463-AEC2-4EE495812BEA}">
      <dsp:nvSpPr>
        <dsp:cNvPr id="0" name=""/>
        <dsp:cNvSpPr/>
      </dsp:nvSpPr>
      <dsp:spPr>
        <a:xfrm>
          <a:off x="708661" y="0"/>
          <a:ext cx="9966956" cy="418380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5C411-8257-45DB-8F21-20BB105D50C8}">
      <dsp:nvSpPr>
        <dsp:cNvPr id="0" name=""/>
        <dsp:cNvSpPr/>
      </dsp:nvSpPr>
      <dsp:spPr>
        <a:xfrm>
          <a:off x="3195246" y="2887660"/>
          <a:ext cx="174046" cy="174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32FC9-251C-4EEB-BB03-A85CC7753952}">
      <dsp:nvSpPr>
        <dsp:cNvPr id="0" name=""/>
        <dsp:cNvSpPr/>
      </dsp:nvSpPr>
      <dsp:spPr>
        <a:xfrm>
          <a:off x="3282269" y="2974683"/>
          <a:ext cx="1559721" cy="1209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23" tIns="0" rIns="0" bIns="0" numCol="1" spcCol="1270" anchor="t" anchorCtr="0">
          <a:noAutofit/>
        </a:bodyPr>
        <a:lstStyle/>
        <a:p>
          <a:pPr lvl="0" algn="l" defTabSz="933450">
            <a:lnSpc>
              <a:spcPct val="90000"/>
            </a:lnSpc>
            <a:spcBef>
              <a:spcPct val="0"/>
            </a:spcBef>
            <a:spcAft>
              <a:spcPct val="35000"/>
            </a:spcAft>
          </a:pPr>
          <a:r>
            <a:rPr lang="en-US" sz="2100" kern="1200" dirty="0" smtClean="0"/>
            <a:t>Testing and integration into business workflow</a:t>
          </a:r>
          <a:endParaRPr lang="en-US" sz="2100" kern="1200" dirty="0"/>
        </a:p>
      </dsp:txBody>
      <dsp:txXfrm>
        <a:off x="3282269" y="2974683"/>
        <a:ext cx="1559721" cy="1209119"/>
      </dsp:txXfrm>
    </dsp:sp>
    <dsp:sp modelId="{C7C16B5F-BDD3-4CA4-BB9A-73BB914B2681}">
      <dsp:nvSpPr>
        <dsp:cNvPr id="0" name=""/>
        <dsp:cNvSpPr/>
      </dsp:nvSpPr>
      <dsp:spPr>
        <a:xfrm>
          <a:off x="4731538" y="1750503"/>
          <a:ext cx="314621" cy="3146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6CDCB-69BC-470D-AA9E-FD56F8BA4525}">
      <dsp:nvSpPr>
        <dsp:cNvPr id="0" name=""/>
        <dsp:cNvSpPr/>
      </dsp:nvSpPr>
      <dsp:spPr>
        <a:xfrm>
          <a:off x="4888849" y="1907814"/>
          <a:ext cx="1606580" cy="2275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12" tIns="0" rIns="0" bIns="0" numCol="1" spcCol="1270" anchor="t" anchorCtr="0">
          <a:noAutofit/>
        </a:bodyPr>
        <a:lstStyle/>
        <a:p>
          <a:pPr lvl="0" algn="l" defTabSz="933450">
            <a:lnSpc>
              <a:spcPct val="90000"/>
            </a:lnSpc>
            <a:spcBef>
              <a:spcPct val="0"/>
            </a:spcBef>
            <a:spcAft>
              <a:spcPct val="35000"/>
            </a:spcAft>
          </a:pPr>
          <a:r>
            <a:rPr lang="en-US" sz="2100" kern="1200" dirty="0" smtClean="0"/>
            <a:t>Real Time news Feeds</a:t>
          </a:r>
          <a:endParaRPr lang="en-US" sz="2100" kern="1200" dirty="0"/>
        </a:p>
      </dsp:txBody>
      <dsp:txXfrm>
        <a:off x="4888849" y="1907814"/>
        <a:ext cx="1606580" cy="2275988"/>
      </dsp:txXfrm>
    </dsp:sp>
    <dsp:sp modelId="{8A7F9E87-F749-469D-9533-16280CF6FC23}">
      <dsp:nvSpPr>
        <dsp:cNvPr id="0" name=""/>
        <dsp:cNvSpPr/>
      </dsp:nvSpPr>
      <dsp:spPr>
        <a:xfrm>
          <a:off x="6579106" y="1058502"/>
          <a:ext cx="435115" cy="4351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DDF12-8919-4865-9B2B-FF82D84FA710}">
      <dsp:nvSpPr>
        <dsp:cNvPr id="0" name=""/>
        <dsp:cNvSpPr/>
      </dsp:nvSpPr>
      <dsp:spPr>
        <a:xfrm>
          <a:off x="6796663" y="1276059"/>
          <a:ext cx="1606580" cy="2907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559" tIns="0" rIns="0" bIns="0" numCol="1" spcCol="1270" anchor="t" anchorCtr="0">
          <a:noAutofit/>
        </a:bodyPr>
        <a:lstStyle/>
        <a:p>
          <a:pPr lvl="0" algn="l" defTabSz="933450">
            <a:lnSpc>
              <a:spcPct val="90000"/>
            </a:lnSpc>
            <a:spcBef>
              <a:spcPct val="0"/>
            </a:spcBef>
            <a:spcAft>
              <a:spcPct val="35000"/>
            </a:spcAft>
          </a:pPr>
          <a:r>
            <a:rPr lang="en-US" sz="2100" kern="1200" dirty="0" smtClean="0"/>
            <a:t>Multi lingual support</a:t>
          </a:r>
          <a:endParaRPr lang="en-US" sz="2100" kern="1200" dirty="0"/>
        </a:p>
      </dsp:txBody>
      <dsp:txXfrm>
        <a:off x="6796663" y="1276059"/>
        <a:ext cx="1606580" cy="290774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0E002-B88B-4BB0-BA5A-919501F4FBF2}" type="datetimeFigureOut">
              <a:rPr lang="en-GB" smtClean="0"/>
              <a:t>06/10/2023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E53B0-EFB7-4B0E-B012-E676534541B5}" type="slidenum">
              <a:rPr lang="en-GB" smtClean="0"/>
              <a:t>‹#›</a:t>
            </a:fld>
            <a:endParaRPr lang="en-GB"/>
          </a:p>
        </p:txBody>
      </p:sp>
    </p:spTree>
    <p:extLst>
      <p:ext uri="{BB962C8B-B14F-4D97-AF65-F5344CB8AC3E}">
        <p14:creationId xmlns:p14="http://schemas.microsoft.com/office/powerpoint/2010/main" val="28306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shown in the example above – there are two inputs into the model – Text Inputs and Candidate Labels –</a:t>
            </a:r>
            <a:r>
              <a:rPr lang="en-GB" baseline="0" dirty="0" smtClean="0"/>
              <a:t> Both of which are provided by the user. This is fed into the zero shot classification model and it will then classify the text input into the labels provided. In this case you can see the output on the right where Cinema was given a 90% probability of being the label that represents the text input. </a:t>
            </a:r>
            <a:endParaRPr lang="en-GB" baseline="0" dirty="0" smtClean="0"/>
          </a:p>
          <a:p>
            <a:endParaRPr lang="en-GB" baseline="0" dirty="0" smtClean="0"/>
          </a:p>
          <a:p>
            <a:r>
              <a:rPr lang="en-GB" sz="1200" b="1" i="0" kern="1200" dirty="0" smtClean="0">
                <a:solidFill>
                  <a:schemeClr val="tx1"/>
                </a:solidFill>
                <a:effectLst/>
                <a:latin typeface="+mn-lt"/>
                <a:ea typeface="+mn-ea"/>
                <a:cs typeface="+mn-cs"/>
              </a:rPr>
              <a:t>1. Word </a:t>
            </a:r>
            <a:r>
              <a:rPr lang="en-GB" sz="1200" b="1" i="0" kern="1200" dirty="0" err="1" smtClean="0">
                <a:solidFill>
                  <a:schemeClr val="tx1"/>
                </a:solidFill>
                <a:effectLst/>
                <a:latin typeface="+mn-lt"/>
                <a:ea typeface="+mn-ea"/>
                <a:cs typeface="+mn-cs"/>
              </a:rPr>
              <a:t>Embeddings</a:t>
            </a:r>
            <a:r>
              <a:rPr lang="en-GB" sz="1200" b="1" i="0" kern="1200" dirty="0" smtClean="0">
                <a:solidFill>
                  <a:schemeClr val="tx1"/>
                </a:solidFill>
                <a:effectLst/>
                <a:latin typeface="+mn-lt"/>
                <a:ea typeface="+mn-ea"/>
                <a:cs typeface="+mn-cs"/>
              </a:rPr>
              <a:t>:</a:t>
            </a:r>
          </a:p>
          <a:p>
            <a:r>
              <a:rPr lang="en-GB" sz="1200" b="1" i="0" kern="1200" dirty="0" smtClean="0">
                <a:solidFill>
                  <a:schemeClr val="tx1"/>
                </a:solidFill>
                <a:effectLst/>
                <a:latin typeface="+mn-lt"/>
                <a:ea typeface="+mn-ea"/>
                <a:cs typeface="+mn-cs"/>
              </a:rPr>
              <a:t>What it is:</a:t>
            </a:r>
            <a:r>
              <a:rPr lang="en-GB" sz="1200" b="0" i="0" kern="1200" dirty="0" smtClean="0">
                <a:solidFill>
                  <a:schemeClr val="tx1"/>
                </a:solidFill>
                <a:effectLst/>
                <a:latin typeface="+mn-lt"/>
                <a:ea typeface="+mn-ea"/>
                <a:cs typeface="+mn-cs"/>
              </a:rPr>
              <a:t> Word </a:t>
            </a:r>
            <a:r>
              <a:rPr lang="en-GB" sz="1200" b="0" i="0" kern="1200" dirty="0" err="1" smtClean="0">
                <a:solidFill>
                  <a:schemeClr val="tx1"/>
                </a:solidFill>
                <a:effectLst/>
                <a:latin typeface="+mn-lt"/>
                <a:ea typeface="+mn-ea"/>
                <a:cs typeface="+mn-cs"/>
              </a:rPr>
              <a:t>embeddings</a:t>
            </a:r>
            <a:r>
              <a:rPr lang="en-GB" sz="1200" b="0" i="0" kern="1200" dirty="0" smtClean="0">
                <a:solidFill>
                  <a:schemeClr val="tx1"/>
                </a:solidFill>
                <a:effectLst/>
                <a:latin typeface="+mn-lt"/>
                <a:ea typeface="+mn-ea"/>
                <a:cs typeface="+mn-cs"/>
              </a:rPr>
              <a:t> transform words into vectors in a high-dimensional space. This space is designed so that words with similar meanings are closer to each other.</a:t>
            </a:r>
          </a:p>
          <a:p>
            <a:r>
              <a:rPr lang="en-GB" sz="1200" b="1" i="0" kern="1200" dirty="0" smtClean="0">
                <a:solidFill>
                  <a:schemeClr val="tx1"/>
                </a:solidFill>
                <a:effectLst/>
                <a:latin typeface="+mn-lt"/>
                <a:ea typeface="+mn-ea"/>
                <a:cs typeface="+mn-cs"/>
              </a:rPr>
              <a:t>How it works:</a:t>
            </a:r>
            <a:r>
              <a:rPr lang="en-GB" sz="1200" b="0" i="0" kern="1200" dirty="0" smtClean="0">
                <a:solidFill>
                  <a:schemeClr val="tx1"/>
                </a:solidFill>
                <a:effectLst/>
                <a:latin typeface="+mn-lt"/>
                <a:ea typeface="+mn-ea"/>
                <a:cs typeface="+mn-cs"/>
              </a:rPr>
              <a:t> Using models like Word2Vec, </a:t>
            </a:r>
            <a:r>
              <a:rPr lang="en-GB" sz="1200" b="0" i="0" kern="1200" dirty="0" err="1" smtClean="0">
                <a:solidFill>
                  <a:schemeClr val="tx1"/>
                </a:solidFill>
                <a:effectLst/>
                <a:latin typeface="+mn-lt"/>
                <a:ea typeface="+mn-ea"/>
                <a:cs typeface="+mn-cs"/>
              </a:rPr>
              <a:t>GloVe</a:t>
            </a:r>
            <a:r>
              <a:rPr lang="en-GB" sz="1200" b="0" i="0" kern="1200" dirty="0" smtClean="0">
                <a:solidFill>
                  <a:schemeClr val="tx1"/>
                </a:solidFill>
                <a:effectLst/>
                <a:latin typeface="+mn-lt"/>
                <a:ea typeface="+mn-ea"/>
                <a:cs typeface="+mn-cs"/>
              </a:rPr>
              <a:t>, or </a:t>
            </a:r>
            <a:r>
              <a:rPr lang="en-GB" sz="1200" b="0" i="0" kern="1200" dirty="0" err="1" smtClean="0">
                <a:solidFill>
                  <a:schemeClr val="tx1"/>
                </a:solidFill>
                <a:effectLst/>
                <a:latin typeface="+mn-lt"/>
                <a:ea typeface="+mn-ea"/>
                <a:cs typeface="+mn-cs"/>
              </a:rPr>
              <a:t>FastText</a:t>
            </a:r>
            <a:r>
              <a:rPr lang="en-GB" sz="1200" b="0" i="0" kern="1200" dirty="0" smtClean="0">
                <a:solidFill>
                  <a:schemeClr val="tx1"/>
                </a:solidFill>
                <a:effectLst/>
                <a:latin typeface="+mn-lt"/>
                <a:ea typeface="+mn-ea"/>
                <a:cs typeface="+mn-cs"/>
              </a:rPr>
              <a:t>, each word in a vocabulary is assigned a unique vector. The position of the vector captures semantic information about the word. For example, in this space, the vectors for "king" and "queen" might be closer to each other than the vectors for "king" and "apple", reflecting their semantic relationship.</a:t>
            </a:r>
          </a:p>
          <a:p>
            <a:r>
              <a:rPr lang="en-GB" sz="1200" b="1" i="0" kern="1200" dirty="0" smtClean="0">
                <a:solidFill>
                  <a:schemeClr val="tx1"/>
                </a:solidFill>
                <a:effectLst/>
                <a:latin typeface="+mn-lt"/>
                <a:ea typeface="+mn-ea"/>
                <a:cs typeface="+mn-cs"/>
              </a:rPr>
              <a:t>Why it's important:</a:t>
            </a:r>
            <a:r>
              <a:rPr lang="en-GB" sz="1200" b="0" i="0" kern="1200" dirty="0" smtClean="0">
                <a:solidFill>
                  <a:schemeClr val="tx1"/>
                </a:solidFill>
                <a:effectLst/>
                <a:latin typeface="+mn-lt"/>
                <a:ea typeface="+mn-ea"/>
                <a:cs typeface="+mn-cs"/>
              </a:rPr>
              <a:t> By converting words into vectors, we can mathematically represent and compare their meanings, which is foundational for many NLP tasks.</a:t>
            </a:r>
          </a:p>
          <a:p>
            <a:r>
              <a:rPr lang="en-GB" sz="1200" b="1" i="0" kern="1200" dirty="0" smtClean="0">
                <a:solidFill>
                  <a:schemeClr val="tx1"/>
                </a:solidFill>
                <a:effectLst/>
                <a:latin typeface="+mn-lt"/>
                <a:ea typeface="+mn-ea"/>
                <a:cs typeface="+mn-cs"/>
              </a:rPr>
              <a:t>2. Contextual Understanding:</a:t>
            </a:r>
          </a:p>
          <a:p>
            <a:r>
              <a:rPr lang="en-GB" sz="1200" b="1" i="0" kern="1200" dirty="0" smtClean="0">
                <a:solidFill>
                  <a:schemeClr val="tx1"/>
                </a:solidFill>
                <a:effectLst/>
                <a:latin typeface="+mn-lt"/>
                <a:ea typeface="+mn-ea"/>
                <a:cs typeface="+mn-cs"/>
              </a:rPr>
              <a:t>What it is:</a:t>
            </a:r>
            <a:r>
              <a:rPr lang="en-GB" sz="1200" b="0" i="0" kern="1200" dirty="0" smtClean="0">
                <a:solidFill>
                  <a:schemeClr val="tx1"/>
                </a:solidFill>
                <a:effectLst/>
                <a:latin typeface="+mn-lt"/>
                <a:ea typeface="+mn-ea"/>
                <a:cs typeface="+mn-cs"/>
              </a:rPr>
              <a:t> Modern transformer models, like BERT, GPT, and their variants, not only consider individual words but also the context in which they appear.</a:t>
            </a:r>
          </a:p>
          <a:p>
            <a:r>
              <a:rPr lang="en-GB" sz="1200" b="1" i="0" kern="1200" dirty="0" smtClean="0">
                <a:solidFill>
                  <a:schemeClr val="tx1"/>
                </a:solidFill>
                <a:effectLst/>
                <a:latin typeface="+mn-lt"/>
                <a:ea typeface="+mn-ea"/>
                <a:cs typeface="+mn-cs"/>
              </a:rPr>
              <a:t>How it works:</a:t>
            </a:r>
            <a:r>
              <a:rPr lang="en-GB" sz="1200" b="0" i="0" kern="1200" dirty="0" smtClean="0">
                <a:solidFill>
                  <a:schemeClr val="tx1"/>
                </a:solidFill>
                <a:effectLst/>
                <a:latin typeface="+mn-lt"/>
                <a:ea typeface="+mn-ea"/>
                <a:cs typeface="+mn-cs"/>
              </a:rPr>
              <a:t> Transformers use self-attention mechanisms to weigh the importance of different words in a sentence relative to a particular word. This means that the word "bank" in "I sat by the river bank" and "I went to the bank" would have different </a:t>
            </a:r>
            <a:r>
              <a:rPr lang="en-GB" sz="1200" b="0" i="0" kern="1200" dirty="0" err="1" smtClean="0">
                <a:solidFill>
                  <a:schemeClr val="tx1"/>
                </a:solidFill>
                <a:effectLst/>
                <a:latin typeface="+mn-lt"/>
                <a:ea typeface="+mn-ea"/>
                <a:cs typeface="+mn-cs"/>
              </a:rPr>
              <a:t>embeddings</a:t>
            </a:r>
            <a:r>
              <a:rPr lang="en-GB" sz="1200" b="0" i="0" kern="1200" dirty="0" smtClean="0">
                <a:solidFill>
                  <a:schemeClr val="tx1"/>
                </a:solidFill>
                <a:effectLst/>
                <a:latin typeface="+mn-lt"/>
                <a:ea typeface="+mn-ea"/>
                <a:cs typeface="+mn-cs"/>
              </a:rPr>
              <a:t>, reflecting the different contexts.</a:t>
            </a:r>
          </a:p>
          <a:p>
            <a:r>
              <a:rPr lang="en-GB" sz="1200" b="1" i="0" kern="1200" dirty="0" smtClean="0">
                <a:solidFill>
                  <a:schemeClr val="tx1"/>
                </a:solidFill>
                <a:effectLst/>
                <a:latin typeface="+mn-lt"/>
                <a:ea typeface="+mn-ea"/>
                <a:cs typeface="+mn-cs"/>
              </a:rPr>
              <a:t>Why it's important:</a:t>
            </a:r>
            <a:r>
              <a:rPr lang="en-GB" sz="1200" b="0" i="0" kern="1200" dirty="0" smtClean="0">
                <a:solidFill>
                  <a:schemeClr val="tx1"/>
                </a:solidFill>
                <a:effectLst/>
                <a:latin typeface="+mn-lt"/>
                <a:ea typeface="+mn-ea"/>
                <a:cs typeface="+mn-cs"/>
              </a:rPr>
              <a:t> Many words have different meanings based on context. Recognizing these nuances is crucial for accurate language understanding and subsequent tasks like classification.</a:t>
            </a:r>
          </a:p>
          <a:p>
            <a:r>
              <a:rPr lang="en-GB" sz="1200" b="1" i="0" kern="1200" dirty="0" smtClean="0">
                <a:solidFill>
                  <a:schemeClr val="tx1"/>
                </a:solidFill>
                <a:effectLst/>
                <a:latin typeface="+mn-lt"/>
                <a:ea typeface="+mn-ea"/>
                <a:cs typeface="+mn-cs"/>
              </a:rPr>
              <a:t>3. Projection Space:</a:t>
            </a:r>
          </a:p>
          <a:p>
            <a:r>
              <a:rPr lang="en-GB" sz="1200" b="1" i="0" kern="1200" dirty="0" smtClean="0">
                <a:solidFill>
                  <a:schemeClr val="tx1"/>
                </a:solidFill>
                <a:effectLst/>
                <a:latin typeface="+mn-lt"/>
                <a:ea typeface="+mn-ea"/>
                <a:cs typeface="+mn-cs"/>
              </a:rPr>
              <a:t>What it is:</a:t>
            </a:r>
            <a:r>
              <a:rPr lang="en-GB" sz="1200" b="0" i="0" kern="1200" dirty="0" smtClean="0">
                <a:solidFill>
                  <a:schemeClr val="tx1"/>
                </a:solidFill>
                <a:effectLst/>
                <a:latin typeface="+mn-lt"/>
                <a:ea typeface="+mn-ea"/>
                <a:cs typeface="+mn-cs"/>
              </a:rPr>
              <a:t> For zero-shot classification, both the text </a:t>
            </a:r>
            <a:r>
              <a:rPr lang="en-GB" sz="1200" b="0" i="0" kern="1200" dirty="0" err="1" smtClean="0">
                <a:solidFill>
                  <a:schemeClr val="tx1"/>
                </a:solidFill>
                <a:effectLst/>
                <a:latin typeface="+mn-lt"/>
                <a:ea typeface="+mn-ea"/>
                <a:cs typeface="+mn-cs"/>
              </a:rPr>
              <a:t>embeddings</a:t>
            </a:r>
            <a:r>
              <a:rPr lang="en-GB" sz="1200" b="0" i="0" kern="1200" dirty="0" smtClean="0">
                <a:solidFill>
                  <a:schemeClr val="tx1"/>
                </a:solidFill>
                <a:effectLst/>
                <a:latin typeface="+mn-lt"/>
                <a:ea typeface="+mn-ea"/>
                <a:cs typeface="+mn-cs"/>
              </a:rPr>
              <a:t> and potential class labels are represented in a shared space where their relationships can be compared.</a:t>
            </a:r>
          </a:p>
          <a:p>
            <a:r>
              <a:rPr lang="en-GB" sz="1200" b="1" i="0" kern="1200" dirty="0" smtClean="0">
                <a:solidFill>
                  <a:schemeClr val="tx1"/>
                </a:solidFill>
                <a:effectLst/>
                <a:latin typeface="+mn-lt"/>
                <a:ea typeface="+mn-ea"/>
                <a:cs typeface="+mn-cs"/>
              </a:rPr>
              <a:t>How it works:</a:t>
            </a:r>
            <a:r>
              <a:rPr lang="en-GB" sz="1200" b="0" i="0" kern="1200" dirty="0" smtClean="0">
                <a:solidFill>
                  <a:schemeClr val="tx1"/>
                </a:solidFill>
                <a:effectLst/>
                <a:latin typeface="+mn-lt"/>
                <a:ea typeface="+mn-ea"/>
                <a:cs typeface="+mn-cs"/>
              </a:rPr>
              <a:t> Typically, the </a:t>
            </a:r>
            <a:r>
              <a:rPr lang="en-GB" sz="1200" b="0" i="0" kern="1200" dirty="0" err="1" smtClean="0">
                <a:solidFill>
                  <a:schemeClr val="tx1"/>
                </a:solidFill>
                <a:effectLst/>
                <a:latin typeface="+mn-lt"/>
                <a:ea typeface="+mn-ea"/>
                <a:cs typeface="+mn-cs"/>
              </a:rPr>
              <a:t>embeddings</a:t>
            </a:r>
            <a:r>
              <a:rPr lang="en-GB" sz="1200" b="0" i="0" kern="1200" dirty="0" smtClean="0">
                <a:solidFill>
                  <a:schemeClr val="tx1"/>
                </a:solidFill>
                <a:effectLst/>
                <a:latin typeface="+mn-lt"/>
                <a:ea typeface="+mn-ea"/>
                <a:cs typeface="+mn-cs"/>
              </a:rPr>
              <a:t> of the text and the potential class labels are projected into this space. The similarity (or distance) between the text and each class label is computed. One common method is cosine similarity, which measures the cosine of the angle between two vectors. A smaller angle (and thus a higher cosine similarity) indicates that two vectors are more similar.</a:t>
            </a:r>
          </a:p>
          <a:p>
            <a:r>
              <a:rPr lang="en-GB" sz="1200" b="1" i="0" kern="1200" dirty="0" smtClean="0">
                <a:solidFill>
                  <a:schemeClr val="tx1"/>
                </a:solidFill>
                <a:effectLst/>
                <a:latin typeface="+mn-lt"/>
                <a:ea typeface="+mn-ea"/>
                <a:cs typeface="+mn-cs"/>
              </a:rPr>
              <a:t>Why it's important:</a:t>
            </a:r>
            <a:r>
              <a:rPr lang="en-GB" sz="1200" b="0" i="0" kern="1200" dirty="0" smtClean="0">
                <a:solidFill>
                  <a:schemeClr val="tx1"/>
                </a:solidFill>
                <a:effectLst/>
                <a:latin typeface="+mn-lt"/>
                <a:ea typeface="+mn-ea"/>
                <a:cs typeface="+mn-cs"/>
              </a:rPr>
              <a:t> By comparing the text to each potential class label in this shared space, we can determine which class is the most appropriate or relevant, even if the model has never seen that class during training.</a:t>
            </a:r>
          </a:p>
          <a:p>
            <a:r>
              <a:rPr lang="en-GB" sz="1200" b="1" i="0" kern="1200" dirty="0" smtClean="0">
                <a:solidFill>
                  <a:schemeClr val="tx1"/>
                </a:solidFill>
                <a:effectLst/>
                <a:latin typeface="+mn-lt"/>
                <a:ea typeface="+mn-ea"/>
                <a:cs typeface="+mn-cs"/>
              </a:rPr>
              <a:t>4. Classification:</a:t>
            </a:r>
          </a:p>
          <a:p>
            <a:r>
              <a:rPr lang="en-GB" sz="1200" b="1" i="0" kern="1200" dirty="0" smtClean="0">
                <a:solidFill>
                  <a:schemeClr val="tx1"/>
                </a:solidFill>
                <a:effectLst/>
                <a:latin typeface="+mn-lt"/>
                <a:ea typeface="+mn-ea"/>
                <a:cs typeface="+mn-cs"/>
              </a:rPr>
              <a:t>What it is:</a:t>
            </a:r>
            <a:r>
              <a:rPr lang="en-GB" sz="1200" b="0" i="0" kern="1200" dirty="0" smtClean="0">
                <a:solidFill>
                  <a:schemeClr val="tx1"/>
                </a:solidFill>
                <a:effectLst/>
                <a:latin typeface="+mn-lt"/>
                <a:ea typeface="+mn-ea"/>
                <a:cs typeface="+mn-cs"/>
              </a:rPr>
              <a:t> The final step where the model assigns a class label to the input text.</a:t>
            </a:r>
          </a:p>
          <a:p>
            <a:r>
              <a:rPr lang="en-GB" sz="1200" b="1" i="0" kern="1200" dirty="0" smtClean="0">
                <a:solidFill>
                  <a:schemeClr val="tx1"/>
                </a:solidFill>
                <a:effectLst/>
                <a:latin typeface="+mn-lt"/>
                <a:ea typeface="+mn-ea"/>
                <a:cs typeface="+mn-cs"/>
              </a:rPr>
              <a:t>How it works:</a:t>
            </a:r>
            <a:r>
              <a:rPr lang="en-GB" sz="1200" b="0" i="0" kern="1200" dirty="0" smtClean="0">
                <a:solidFill>
                  <a:schemeClr val="tx1"/>
                </a:solidFill>
                <a:effectLst/>
                <a:latin typeface="+mn-lt"/>
                <a:ea typeface="+mn-ea"/>
                <a:cs typeface="+mn-cs"/>
              </a:rPr>
              <a:t> The class label with the highest similarity (or the shortest distance) to the text embedding in the projection space is chosen as the output.</a:t>
            </a:r>
          </a:p>
          <a:p>
            <a:r>
              <a:rPr lang="en-GB" sz="1200" b="1" i="0" kern="1200" dirty="0" smtClean="0">
                <a:solidFill>
                  <a:schemeClr val="tx1"/>
                </a:solidFill>
                <a:effectLst/>
                <a:latin typeface="+mn-lt"/>
                <a:ea typeface="+mn-ea"/>
                <a:cs typeface="+mn-cs"/>
              </a:rPr>
              <a:t>Why it's important:</a:t>
            </a:r>
            <a:r>
              <a:rPr lang="en-GB" sz="1200" b="0" i="0" kern="1200" dirty="0" smtClean="0">
                <a:solidFill>
                  <a:schemeClr val="tx1"/>
                </a:solidFill>
                <a:effectLst/>
                <a:latin typeface="+mn-lt"/>
                <a:ea typeface="+mn-ea"/>
                <a:cs typeface="+mn-cs"/>
              </a:rPr>
              <a:t> This step provides the final output for the task at hand, allowing us to categorize or classify the input based on the model's understanding.</a:t>
            </a:r>
          </a:p>
          <a:p>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2</a:t>
            </a:fld>
            <a:endParaRPr lang="en-GB"/>
          </a:p>
        </p:txBody>
      </p:sp>
    </p:spTree>
    <p:extLst>
      <p:ext uri="{BB962C8B-B14F-4D97-AF65-F5344CB8AC3E}">
        <p14:creationId xmlns:p14="http://schemas.microsoft.com/office/powerpoint/2010/main" val="76479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One of the most significant advantages of zero-shot classification is its ability to classify data into categories that were not present during the training phase. This adaptability is crucial in dynamic domains where new classes can emerge over time.</a:t>
            </a:r>
          </a:p>
          <a:p>
            <a:endParaRPr lang="en-GB" sz="1200" b="0" i="0" kern="1200" dirty="0" smtClean="0">
              <a:solidFill>
                <a:schemeClr val="tx1"/>
              </a:solidFill>
              <a:effectLst/>
              <a:latin typeface="+mn-lt"/>
              <a:ea typeface="+mn-ea"/>
              <a:cs typeface="+mn-cs"/>
            </a:endParaRPr>
          </a:p>
          <a:p>
            <a:pPr marL="171450" indent="-171450">
              <a:buFontTx/>
              <a:buChar char="-"/>
            </a:pPr>
            <a:r>
              <a:rPr lang="en-GB" dirty="0" smtClean="0"/>
              <a:t>Cost efficient - </a:t>
            </a:r>
            <a:r>
              <a:rPr lang="en-GB" sz="1200" b="0" i="0" kern="1200" dirty="0" smtClean="0">
                <a:solidFill>
                  <a:schemeClr val="tx1"/>
                </a:solidFill>
                <a:effectLst/>
                <a:latin typeface="+mn-lt"/>
                <a:ea typeface="+mn-ea"/>
                <a:cs typeface="+mn-cs"/>
              </a:rPr>
              <a:t>Continuously collecting and annotating data for new classes can be expensive and time-consuming. Zero-shot classification can reduce the need for such efforts, making it more cost-effective in the long run.</a:t>
            </a:r>
          </a:p>
          <a:p>
            <a:pPr marL="171450" indent="-171450">
              <a:buFontTx/>
              <a:buChar char="-"/>
            </a:pPr>
            <a:r>
              <a:rPr lang="en-GB" sz="1200" b="0" i="0" kern="1200" dirty="0" smtClean="0">
                <a:solidFill>
                  <a:schemeClr val="tx1"/>
                </a:solidFill>
                <a:effectLst/>
                <a:latin typeface="+mn-lt"/>
                <a:ea typeface="+mn-ea"/>
                <a:cs typeface="+mn-cs"/>
              </a:rPr>
              <a:t>Data efficiency </a:t>
            </a:r>
            <a:r>
              <a:rPr lang="en-GB" sz="1200" b="0" i="0" kern="1200" baseline="0" dirty="0" smtClean="0">
                <a:solidFill>
                  <a:schemeClr val="tx1"/>
                </a:solidFill>
                <a:effectLst/>
                <a:latin typeface="+mn-lt"/>
                <a:ea typeface="+mn-ea"/>
                <a:cs typeface="+mn-cs"/>
              </a:rPr>
              <a:t> - </a:t>
            </a:r>
            <a:r>
              <a:rPr lang="en-GB" sz="1200" b="0" i="0" kern="1200" dirty="0" smtClean="0">
                <a:solidFill>
                  <a:schemeClr val="tx1"/>
                </a:solidFill>
                <a:effectLst/>
                <a:latin typeface="+mn-lt"/>
                <a:ea typeface="+mn-ea"/>
                <a:cs typeface="+mn-cs"/>
              </a:rPr>
              <a:t>In situations where there's limited </a:t>
            </a:r>
            <a:r>
              <a:rPr lang="en-GB" sz="1200" b="0" i="0" kern="1200" dirty="0" err="1" smtClean="0">
                <a:solidFill>
                  <a:schemeClr val="tx1"/>
                </a:solidFill>
                <a:effectLst/>
                <a:latin typeface="+mn-lt"/>
                <a:ea typeface="+mn-ea"/>
                <a:cs typeface="+mn-cs"/>
              </a:rPr>
              <a:t>labeled</a:t>
            </a:r>
            <a:r>
              <a:rPr lang="en-GB" sz="1200" b="0" i="0" kern="1200" dirty="0" smtClean="0">
                <a:solidFill>
                  <a:schemeClr val="tx1"/>
                </a:solidFill>
                <a:effectLst/>
                <a:latin typeface="+mn-lt"/>
                <a:ea typeface="+mn-ea"/>
                <a:cs typeface="+mn-cs"/>
              </a:rPr>
              <a:t> data available for certain classes, zero-shot classification can still perform effectively, making the most of the available information.</a:t>
            </a: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3</a:t>
            </a:fld>
            <a:endParaRPr lang="en-GB"/>
          </a:p>
        </p:txBody>
      </p:sp>
    </p:spTree>
    <p:extLst>
      <p:ext uri="{BB962C8B-B14F-4D97-AF65-F5344CB8AC3E}">
        <p14:creationId xmlns:p14="http://schemas.microsoft.com/office/powerpoint/2010/main" val="377820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t>this can provide crucial information on events affecting firms which may be of interest to supervisors when considering any potential supervisory intervention. </a:t>
            </a:r>
          </a:p>
          <a:p>
            <a:pPr marL="0" indent="0">
              <a:buNone/>
            </a:pPr>
            <a:r>
              <a:rPr lang="en-GB" sz="1200" dirty="0" smtClean="0"/>
              <a:t>Using a zero shot model would provide a reliable method of sifting through millions of news articles to identify those of particular interest. </a:t>
            </a:r>
          </a:p>
          <a:p>
            <a:endParaRPr lang="en-GB" dirty="0" smtClean="0"/>
          </a:p>
          <a:p>
            <a:endParaRPr lang="en-GB" dirty="0" smtClean="0"/>
          </a:p>
          <a:p>
            <a:r>
              <a:rPr lang="en-GB" dirty="0" smtClean="0"/>
              <a:t>Given </a:t>
            </a:r>
            <a:r>
              <a:rPr lang="en-GB" dirty="0" smtClean="0"/>
              <a:t>the ZSL</a:t>
            </a:r>
            <a:r>
              <a:rPr lang="en-GB" baseline="0" dirty="0" smtClean="0"/>
              <a:t> model is capable of classifying text without being trained on it makes it highly accessible for us here to quickly label article headlines into appropriate risk categories – namely Credit, liquidity, markets, operational and generic risk – amongst other terms of interest such as fines frauds etc.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4</a:t>
            </a:fld>
            <a:endParaRPr lang="en-GB"/>
          </a:p>
        </p:txBody>
      </p:sp>
    </p:spTree>
    <p:extLst>
      <p:ext uri="{BB962C8B-B14F-4D97-AF65-F5344CB8AC3E}">
        <p14:creationId xmlns:p14="http://schemas.microsoft.com/office/powerpoint/2010/main" val="214426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the domain</a:t>
            </a:r>
            <a:r>
              <a:rPr lang="en-GB" baseline="0" dirty="0" smtClean="0"/>
              <a:t> specialists needs to agree on what labels they would want to use to classify labels – these should agree with majority of supervisors to ensure that the best labels are used to prevent further disagreements on what an article should be labelled and </a:t>
            </a:r>
            <a:r>
              <a:rPr lang="en-GB" baseline="0" dirty="0" err="1" smtClean="0"/>
              <a:t>whats</a:t>
            </a:r>
            <a:r>
              <a:rPr lang="en-GB" baseline="0" dirty="0" smtClean="0"/>
              <a:t> of relevant interest. If too many labels are provided to the model – Whilst it can be set to multi label it can lead to articles being mislabelled and therefore not actually streamlining the process. </a:t>
            </a:r>
          </a:p>
          <a:p>
            <a:endParaRPr lang="en-GB" baseline="0" dirty="0" smtClean="0"/>
          </a:p>
          <a:p>
            <a:r>
              <a:rPr lang="en-GB" baseline="0" dirty="0" smtClean="0"/>
              <a:t>Secondly – as time goes on so to topics and trends – what might be  useful now (credit/market/fraud </a:t>
            </a:r>
            <a:r>
              <a:rPr lang="en-GB" baseline="0" dirty="0" err="1" smtClean="0"/>
              <a:t>etc</a:t>
            </a:r>
            <a:r>
              <a:rPr lang="en-GB" baseline="0" dirty="0" smtClean="0"/>
              <a:t>) might not be of interest in the future and as such the labels will need updating – however if the labels have changed but have close similarities – how can you link the present and past to see historical articles?</a:t>
            </a:r>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5</a:t>
            </a:fld>
            <a:endParaRPr lang="en-GB"/>
          </a:p>
        </p:txBody>
      </p:sp>
    </p:spTree>
    <p:extLst>
      <p:ext uri="{BB962C8B-B14F-4D97-AF65-F5344CB8AC3E}">
        <p14:creationId xmlns:p14="http://schemas.microsoft.com/office/powerpoint/2010/main" val="317076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Few shot classification</a:t>
            </a:r>
            <a:r>
              <a:rPr lang="en-GB" baseline="0" dirty="0" smtClean="0"/>
              <a:t> – Having explored ZSL which is a great way to classify an article – in many cases the confidence scores are quite low and there is still a chance of misclassification which can lead to the business losing confidence in the tool and as such few shot classification could help improve there – </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tthis</a:t>
            </a:r>
            <a:r>
              <a:rPr lang="en-GB" sz="1200" b="0" i="0" kern="1200" dirty="0" smtClean="0">
                <a:solidFill>
                  <a:schemeClr val="tx1"/>
                </a:solidFill>
                <a:effectLst/>
                <a:latin typeface="+mn-lt"/>
                <a:ea typeface="+mn-ea"/>
                <a:cs typeface="+mn-cs"/>
              </a:rPr>
              <a:t> is where</a:t>
            </a:r>
            <a:r>
              <a:rPr lang="en-GB" sz="1200" b="0" i="0" kern="1200" baseline="0" dirty="0" smtClean="0">
                <a:solidFill>
                  <a:schemeClr val="tx1"/>
                </a:solidFill>
                <a:effectLst/>
                <a:latin typeface="+mn-lt"/>
                <a:ea typeface="+mn-ea"/>
                <a:cs typeface="+mn-cs"/>
              </a:rPr>
              <a:t> t</a:t>
            </a:r>
            <a:r>
              <a:rPr lang="en-GB" sz="1200" b="0" i="0" kern="1200" dirty="0" smtClean="0">
                <a:solidFill>
                  <a:schemeClr val="tx1"/>
                </a:solidFill>
                <a:effectLst/>
                <a:latin typeface="+mn-lt"/>
                <a:ea typeface="+mn-ea"/>
                <a:cs typeface="+mn-cs"/>
              </a:rPr>
              <a:t>here is a limited number of </a:t>
            </a:r>
            <a:r>
              <a:rPr lang="en-GB" sz="1200" b="0" i="0" kern="1200" dirty="0" err="1" smtClean="0">
                <a:solidFill>
                  <a:schemeClr val="tx1"/>
                </a:solidFill>
                <a:effectLst/>
                <a:latin typeface="+mn-lt"/>
                <a:ea typeface="+mn-ea"/>
                <a:cs typeface="+mn-cs"/>
              </a:rPr>
              <a:t>labeled</a:t>
            </a:r>
            <a:r>
              <a:rPr lang="en-GB" sz="1200" b="0" i="0" kern="1200" dirty="0" smtClean="0">
                <a:solidFill>
                  <a:schemeClr val="tx1"/>
                </a:solidFill>
                <a:effectLst/>
                <a:latin typeface="+mn-lt"/>
                <a:ea typeface="+mn-ea"/>
                <a:cs typeface="+mn-cs"/>
              </a:rPr>
              <a:t> examples for each new class. The goal is to make predictions for new classes based on just a few examples of </a:t>
            </a:r>
            <a:r>
              <a:rPr lang="en-GB" sz="1200" b="0" i="0" kern="1200" dirty="0" err="1" smtClean="0">
                <a:solidFill>
                  <a:schemeClr val="tx1"/>
                </a:solidFill>
                <a:effectLst/>
                <a:latin typeface="+mn-lt"/>
                <a:ea typeface="+mn-ea"/>
                <a:cs typeface="+mn-cs"/>
              </a:rPr>
              <a:t>labeled</a:t>
            </a:r>
            <a:r>
              <a:rPr lang="en-GB" sz="1200" b="0" i="0" kern="1200" dirty="0" smtClean="0">
                <a:solidFill>
                  <a:schemeClr val="tx1"/>
                </a:solidFill>
                <a:effectLst/>
                <a:latin typeface="+mn-lt"/>
                <a:ea typeface="+mn-ea"/>
                <a:cs typeface="+mn-cs"/>
              </a:rPr>
              <a:t> data.</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So given a few examples which requires some</a:t>
            </a:r>
            <a:r>
              <a:rPr lang="en-GB" sz="1200" b="0" i="0" kern="1200" baseline="0" dirty="0" smtClean="0">
                <a:solidFill>
                  <a:schemeClr val="tx1"/>
                </a:solidFill>
                <a:effectLst/>
                <a:latin typeface="+mn-lt"/>
                <a:ea typeface="+mn-ea"/>
                <a:cs typeface="+mn-cs"/>
              </a:rPr>
              <a:t> manual labelling it can potentially provide better labels. </a:t>
            </a:r>
          </a:p>
          <a:p>
            <a:endParaRPr lang="en-GB" sz="1200" b="0" i="0" kern="1200" baseline="0" dirty="0" smtClean="0">
              <a:solidFill>
                <a:schemeClr val="tx1"/>
              </a:solidFill>
              <a:effectLst/>
              <a:latin typeface="+mn-lt"/>
              <a:ea typeface="+mn-ea"/>
              <a:cs typeface="+mn-cs"/>
            </a:endParaRPr>
          </a:p>
          <a:p>
            <a:pPr marL="171450" indent="-171450">
              <a:buFontTx/>
              <a:buChar char="-"/>
            </a:pPr>
            <a:r>
              <a:rPr lang="en-GB" sz="1200" b="0" i="0" kern="1200" baseline="0" dirty="0" smtClean="0">
                <a:solidFill>
                  <a:schemeClr val="tx1"/>
                </a:solidFill>
                <a:effectLst/>
                <a:latin typeface="+mn-lt"/>
                <a:ea typeface="+mn-ea"/>
                <a:cs typeface="+mn-cs"/>
              </a:rPr>
              <a:t>Cloud computing using platforms such as Azure and AWS can give significant computing power which is typically needed for such processes given its computationally power needed to run these models. Processing these locally can take an extremely long time – this increases risks of processes failing due to external factors (internet connection, power </a:t>
            </a:r>
            <a:r>
              <a:rPr lang="en-GB" sz="1200" b="0" i="0" kern="1200" baseline="0" dirty="0" err="1" smtClean="0">
                <a:solidFill>
                  <a:schemeClr val="tx1"/>
                </a:solidFill>
                <a:effectLst/>
                <a:latin typeface="+mn-lt"/>
                <a:ea typeface="+mn-ea"/>
                <a:cs typeface="+mn-cs"/>
              </a:rPr>
              <a:t>etc</a:t>
            </a:r>
            <a:r>
              <a:rPr lang="en-GB" sz="1200" b="0" i="0" kern="1200" baseline="0" dirty="0" smtClean="0">
                <a:solidFill>
                  <a:schemeClr val="tx1"/>
                </a:solidFill>
                <a:effectLst/>
                <a:latin typeface="+mn-lt"/>
                <a:ea typeface="+mn-ea"/>
                <a:cs typeface="+mn-cs"/>
              </a:rPr>
              <a:t>) – computing these on the cloud allows such processes to run overnight for example and be ready in the morning. </a:t>
            </a:r>
          </a:p>
          <a:p>
            <a:pPr marL="171450" indent="-171450">
              <a:buFontTx/>
              <a:buChar char="-"/>
            </a:pPr>
            <a:endParaRPr lang="en-GB" sz="1200" b="0" i="0" kern="1200" baseline="0" dirty="0" smtClean="0">
              <a:solidFill>
                <a:schemeClr val="tx1"/>
              </a:solidFill>
              <a:effectLst/>
              <a:latin typeface="+mn-lt"/>
              <a:ea typeface="+mn-ea"/>
              <a:cs typeface="+mn-cs"/>
            </a:endParaRPr>
          </a:p>
          <a:p>
            <a:pPr marL="171450" indent="-171450">
              <a:buFontTx/>
              <a:buChar char="-"/>
            </a:pPr>
            <a:r>
              <a:rPr lang="en-GB" sz="1200" b="0" i="0" kern="1200" baseline="0" dirty="0" smtClean="0">
                <a:solidFill>
                  <a:schemeClr val="tx1"/>
                </a:solidFill>
                <a:effectLst/>
                <a:latin typeface="+mn-lt"/>
                <a:ea typeface="+mn-ea"/>
                <a:cs typeface="+mn-cs"/>
              </a:rPr>
              <a:t>Model Review – given that the labels may change over time it should be reviewed bi annually to ensure that the labels being used are still relevant and the models predicting as expected if not parameters should be amended to accommodate the business needs. </a:t>
            </a:r>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6</a:t>
            </a:fld>
            <a:endParaRPr lang="en-GB"/>
          </a:p>
        </p:txBody>
      </p:sp>
    </p:spTree>
    <p:extLst>
      <p:ext uri="{BB962C8B-B14F-4D97-AF65-F5344CB8AC3E}">
        <p14:creationId xmlns:p14="http://schemas.microsoft.com/office/powerpoint/2010/main" val="285440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next steps will include</a:t>
            </a:r>
            <a:r>
              <a:rPr lang="en-GB" baseline="0" dirty="0" smtClean="0"/>
              <a:t> integrating, testing the tool within the business areas daily workflow and also providing training on how to use the tool to maximise its effectiveness. </a:t>
            </a:r>
          </a:p>
          <a:p>
            <a:endParaRPr lang="en-GB" baseline="0" dirty="0" smtClean="0"/>
          </a:p>
          <a:p>
            <a:r>
              <a:rPr lang="en-GB" baseline="0" dirty="0" smtClean="0"/>
              <a:t>Currently the tool is built on a pre collected dataset for the mode creation purposes – next steps would include speaking to vendors who could provide APIs that allow for real time news feed collection. </a:t>
            </a:r>
          </a:p>
          <a:p>
            <a:endParaRPr lang="en-GB" baseline="0" dirty="0" smtClean="0"/>
          </a:p>
          <a:p>
            <a:r>
              <a:rPr lang="en-GB" baseline="0" dirty="0" smtClean="0"/>
              <a:t>In future multi lingual support should be added – news articles in other countries are of interest – for example Banks who primarily operate out of foreign headquarters are likely to have news written in their countries which could affect their UK subsidiaries this could be used to verify English articles but also provide overseas insights that aren’t reported in the UK. </a:t>
            </a:r>
          </a:p>
        </p:txBody>
      </p:sp>
      <p:sp>
        <p:nvSpPr>
          <p:cNvPr id="4" name="Slide Number Placeholder 3"/>
          <p:cNvSpPr>
            <a:spLocks noGrp="1"/>
          </p:cNvSpPr>
          <p:nvPr>
            <p:ph type="sldNum" sz="quarter" idx="10"/>
          </p:nvPr>
        </p:nvSpPr>
        <p:spPr/>
        <p:txBody>
          <a:bodyPr/>
          <a:lstStyle/>
          <a:p>
            <a:fld id="{2F5E53B0-EFB7-4B0E-B012-E676534541B5}" type="slidenum">
              <a:rPr lang="en-GB" smtClean="0"/>
              <a:t>7</a:t>
            </a:fld>
            <a:endParaRPr lang="en-GB"/>
          </a:p>
        </p:txBody>
      </p:sp>
    </p:spTree>
    <p:extLst>
      <p:ext uri="{BB962C8B-B14F-4D97-AF65-F5344CB8AC3E}">
        <p14:creationId xmlns:p14="http://schemas.microsoft.com/office/powerpoint/2010/main" val="36877087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6292" y="3017"/>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4" name="Picture 3">
            <a:extLst>
              <a:ext uri="{FF2B5EF4-FFF2-40B4-BE49-F238E27FC236}">
                <a16:creationId xmlns:a16="http://schemas.microsoft.com/office/drawing/2014/main" id="{E3AEAB70-A198-63DC-5F75-4D83024FAD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247330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able Placeholder 8"/>
          <p:cNvSpPr>
            <a:spLocks noGrp="1"/>
          </p:cNvSpPr>
          <p:nvPr>
            <p:ph type="tbl" sz="quarter" idx="13"/>
          </p:nvPr>
        </p:nvSpPr>
        <p:spPr>
          <a:xfrm>
            <a:off x="468000" y="1752283"/>
            <a:ext cx="11277600" cy="4629466"/>
          </a:xfrm>
          <a:prstGeom prst="rect">
            <a:avLst/>
          </a:prstGeom>
        </p:spPr>
        <p:txBody>
          <a:bodyPr/>
          <a:lstStyle/>
          <a:p>
            <a:r>
              <a:rPr lang="en-US" smtClean="0"/>
              <a:t>Click icon to add table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64279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3051175" y="1752600"/>
            <a:ext cx="8681721"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2131200"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2253582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6100024" y="1752600"/>
            <a:ext cx="5634921"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5172146"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4020816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9154103" y="1752600"/>
            <a:ext cx="2579993"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a:t>
            </a:r>
            <a:br>
              <a:rPr lang="en-US" dirty="0"/>
            </a:br>
            <a:r>
              <a:rPr lang="en-US" dirty="0"/>
              <a:t>(Arial 20pt)</a:t>
            </a:r>
          </a:p>
          <a:p>
            <a:pPr lvl="2"/>
            <a:r>
              <a:rPr lang="en-US" dirty="0"/>
              <a:t>Bulleted slide body text (Arial 16pt)</a:t>
            </a:r>
          </a:p>
          <a:p>
            <a:pPr lvl="3"/>
            <a:r>
              <a:rPr lang="en-US" dirty="0"/>
              <a:t>Body text</a:t>
            </a:r>
            <a:br>
              <a:rPr lang="en-US" dirty="0"/>
            </a:br>
            <a:r>
              <a:rPr lang="en-US" dirty="0"/>
              <a:t>(Arial 24pt)</a:t>
            </a:r>
          </a:p>
          <a:p>
            <a:pPr lvl="4"/>
            <a:r>
              <a:rPr lang="en-US" dirty="0"/>
              <a:t>Bulleted source</a:t>
            </a:r>
            <a:br>
              <a:rPr lang="en-US" dirty="0"/>
            </a:br>
            <a:r>
              <a:rPr lang="en-US" dirty="0"/>
              <a:t>(Arial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8236031"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295767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Chart Placeholder 11"/>
          <p:cNvSpPr>
            <a:spLocks noGrp="1"/>
          </p:cNvSpPr>
          <p:nvPr>
            <p:ph type="chart" sz="quarter" idx="13"/>
          </p:nvPr>
        </p:nvSpPr>
        <p:spPr>
          <a:xfrm>
            <a:off x="468000" y="1752600"/>
            <a:ext cx="11277600" cy="4629150"/>
          </a:xfrm>
          <a:prstGeom prst="rect">
            <a:avLst/>
          </a:prstGeom>
        </p:spPr>
        <p:txBody>
          <a:bodyPr/>
          <a:lstStyle>
            <a:lvl1pPr>
              <a:defRPr sz="2000"/>
            </a:lvl1pPr>
          </a:lstStyle>
          <a:p>
            <a:r>
              <a:rPr lang="en-US" smtClean="0"/>
              <a:t>Click icon to add chart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712980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hart and title slide">
    <p:bg>
      <p:bgPr>
        <a:solidFill>
          <a:srgbClr val="12273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lvl1pPr>
              <a:defRPr>
                <a:solidFill>
                  <a:srgbClr val="E7E6E6"/>
                </a:solidFill>
              </a:defRPr>
            </a:lvl1pPr>
          </a:lstStyle>
          <a:p>
            <a:endParaRPr lang="en-GB" dirty="0"/>
          </a:p>
        </p:txBody>
      </p:sp>
      <p:sp>
        <p:nvSpPr>
          <p:cNvPr id="5" name="Footer Placeholder 4"/>
          <p:cNvSpPr>
            <a:spLocks noGrp="1"/>
          </p:cNvSpPr>
          <p:nvPr>
            <p:ph type="ftr" sz="quarter" idx="11"/>
          </p:nvPr>
        </p:nvSpPr>
        <p:spPr>
          <a:xfrm>
            <a:off x="3051174" y="6381751"/>
            <a:ext cx="6096001" cy="382270"/>
          </a:xfrm>
        </p:spPr>
        <p:txBody>
          <a:bodyPr/>
          <a:lstStyle>
            <a:lvl1pPr>
              <a:defRPr>
                <a:solidFill>
                  <a:srgbClr val="E7E6E6"/>
                </a:solidFill>
              </a:defRPr>
            </a:lvl1p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lvl1pPr>
              <a:defRPr>
                <a:solidFill>
                  <a:srgbClr val="E7E6E6"/>
                </a:solidFill>
              </a:defRPr>
            </a:lvl1pPr>
          </a:lstStyle>
          <a:p>
            <a:fld id="{B0B34E4B-25F1-4D72-B319-B9B5A0ABC919}" type="slidenum">
              <a:rPr lang="en-GB" smtClean="0"/>
              <a:pPr/>
              <a:t>‹#›</a:t>
            </a:fld>
            <a:endParaRPr lang="en-GB"/>
          </a:p>
        </p:txBody>
      </p:sp>
      <p:cxnSp>
        <p:nvCxnSpPr>
          <p:cNvPr id="11" name="Straight Connector 10"/>
          <p:cNvCxnSpPr/>
          <p:nvPr userDrawn="1"/>
        </p:nvCxnSpPr>
        <p:spPr>
          <a:xfrm>
            <a:off x="455296" y="6764020"/>
            <a:ext cx="1127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hart Placeholder 11"/>
          <p:cNvSpPr>
            <a:spLocks noGrp="1"/>
          </p:cNvSpPr>
          <p:nvPr>
            <p:ph type="chart" sz="quarter" idx="13"/>
          </p:nvPr>
        </p:nvSpPr>
        <p:spPr>
          <a:xfrm>
            <a:off x="468000" y="1752600"/>
            <a:ext cx="11277600" cy="4629150"/>
          </a:xfrm>
          <a:prstGeom prst="rect">
            <a:avLst/>
          </a:prstGeom>
        </p:spPr>
        <p:txBody>
          <a:bodyPr/>
          <a:lstStyle>
            <a:lvl1pPr>
              <a:defRPr sz="2000"/>
            </a:lvl1pPr>
          </a:lstStyle>
          <a:p>
            <a:r>
              <a:rPr lang="en-US" smtClean="0"/>
              <a:t>Click icon to add chart</a:t>
            </a:r>
            <a:endParaRPr lang="en-GB" dirty="0"/>
          </a:p>
        </p:txBody>
      </p:sp>
      <p:sp>
        <p:nvSpPr>
          <p:cNvPr id="3" name="Title 2"/>
          <p:cNvSpPr>
            <a:spLocks noGrp="1"/>
          </p:cNvSpPr>
          <p:nvPr>
            <p:ph type="title"/>
          </p:nvPr>
        </p:nvSpPr>
        <p:spPr/>
        <p:txBody>
          <a:bodyPr/>
          <a:lstStyle>
            <a:lvl1pPr>
              <a:defRPr>
                <a:solidFill>
                  <a:srgbClr val="E7E6E6"/>
                </a:solidFill>
              </a:defRPr>
            </a:lvl1pPr>
          </a:lstStyle>
          <a:p>
            <a:r>
              <a:rPr lang="en-US" smtClean="0"/>
              <a:t>Click to edit Master title style</a:t>
            </a:r>
            <a:endParaRPr lang="en-GB" dirty="0"/>
          </a:p>
        </p:txBody>
      </p:sp>
      <p:sp>
        <p:nvSpPr>
          <p:cNvPr id="8" name="Rectangle 7"/>
          <p:cNvSpPr/>
          <p:nvPr userDrawn="1"/>
        </p:nvSpPr>
        <p:spPr>
          <a:xfrm>
            <a:off x="455296" y="0"/>
            <a:ext cx="11278800" cy="2895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6964018" y="0"/>
            <a:ext cx="2858162"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9822180" y="0"/>
            <a:ext cx="1912620"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6600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and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12"/>
          <p:cNvSpPr>
            <a:spLocks noGrp="1"/>
          </p:cNvSpPr>
          <p:nvPr>
            <p:ph type="pic" sz="quarter" idx="13"/>
          </p:nvPr>
        </p:nvSpPr>
        <p:spPr>
          <a:xfrm>
            <a:off x="468000" y="1752600"/>
            <a:ext cx="11277600" cy="4629150"/>
          </a:xfrm>
          <a:prstGeom prst="rect">
            <a:avLst/>
          </a:prstGeom>
        </p:spPr>
        <p:txBody>
          <a:bodyPr/>
          <a:lstStyle>
            <a:lvl1pPr>
              <a:defRPr sz="20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415504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468000" y="1752600"/>
            <a:ext cx="5628000" cy="4629150"/>
          </a:xfrm>
          <a:prstGeom prst="rect">
            <a:avLst/>
          </a:prstGeom>
        </p:spPr>
        <p:txBody>
          <a:bodyPr rIns="180000"/>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Text Placeholder 12"/>
          <p:cNvSpPr>
            <a:spLocks noGrp="1"/>
          </p:cNvSpPr>
          <p:nvPr>
            <p:ph type="body" sz="quarter" idx="14" hasCustomPrompt="1"/>
          </p:nvPr>
        </p:nvSpPr>
        <p:spPr>
          <a:xfrm>
            <a:off x="6111306" y="1752600"/>
            <a:ext cx="5622790" cy="4629150"/>
          </a:xfrm>
          <a:prstGeom prst="rect">
            <a:avLst/>
          </a:prstGeom>
        </p:spPr>
        <p:txBody>
          <a:bodyPr rIns="180000"/>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217615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arrow bullete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16" hasCustomPrompt="1"/>
          </p:nvPr>
        </p:nvSpPr>
        <p:spPr>
          <a:xfrm>
            <a:off x="3051175" y="1752600"/>
            <a:ext cx="6096000" cy="4629150"/>
          </a:xfrm>
        </p:spPr>
        <p:txBody>
          <a:bodyPr/>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334149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ide bullete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16" hasCustomPrompt="1"/>
          </p:nvPr>
        </p:nvSpPr>
        <p:spPr>
          <a:xfrm>
            <a:off x="1524000" y="1752600"/>
            <a:ext cx="9144000" cy="4629150"/>
          </a:xfrm>
        </p:spPr>
        <p:txBody>
          <a:bodyPr/>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61088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640764EE-FB1E-7DF7-729B-2D7613787C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2611733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8"/>
          </p:nvPr>
        </p:nvSpPr>
        <p:spPr>
          <a:xfrm>
            <a:off x="468000" y="1761172"/>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3" name="Picture Placeholder 6"/>
          <p:cNvSpPr>
            <a:spLocks noGrp="1"/>
          </p:cNvSpPr>
          <p:nvPr>
            <p:ph type="pic" sz="quarter" idx="19"/>
          </p:nvPr>
        </p:nvSpPr>
        <p:spPr>
          <a:xfrm>
            <a:off x="6094696"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9" name="Text Placeholder 8"/>
          <p:cNvSpPr>
            <a:spLocks noGrp="1"/>
          </p:cNvSpPr>
          <p:nvPr>
            <p:ph type="body" sz="quarter" idx="20" hasCustomPrompt="1"/>
          </p:nvPr>
        </p:nvSpPr>
        <p:spPr>
          <a:xfrm>
            <a:off x="468000" y="2741612"/>
            <a:ext cx="5626696" cy="3640137"/>
          </a:xfrm>
        </p:spPr>
        <p:txBody>
          <a:bodyPr rIns="180000"/>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Text Placeholder 11"/>
          <p:cNvSpPr>
            <a:spLocks noGrp="1"/>
          </p:cNvSpPr>
          <p:nvPr>
            <p:ph type="body" sz="quarter" idx="21" hasCustomPrompt="1"/>
          </p:nvPr>
        </p:nvSpPr>
        <p:spPr>
          <a:xfrm>
            <a:off x="6096000" y="2741613"/>
            <a:ext cx="5638096" cy="3640137"/>
          </a:xfrm>
        </p:spPr>
        <p:txBody>
          <a:bodyPr rIns="180000"/>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37602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Picture Placeholder 6"/>
          <p:cNvSpPr>
            <a:spLocks noGrp="1"/>
          </p:cNvSpPr>
          <p:nvPr>
            <p:ph type="pic" sz="quarter" idx="18"/>
          </p:nvPr>
        </p:nvSpPr>
        <p:spPr>
          <a:xfrm>
            <a:off x="1677913"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19" name="Picture Placeholder 6"/>
          <p:cNvSpPr>
            <a:spLocks noGrp="1"/>
          </p:cNvSpPr>
          <p:nvPr>
            <p:ph type="pic" sz="quarter" idx="19"/>
          </p:nvPr>
        </p:nvSpPr>
        <p:spPr>
          <a:xfrm>
            <a:off x="5624200"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20" name="Picture Placeholder 6"/>
          <p:cNvSpPr>
            <a:spLocks noGrp="1"/>
          </p:cNvSpPr>
          <p:nvPr>
            <p:ph type="pic" sz="quarter" idx="20"/>
          </p:nvPr>
        </p:nvSpPr>
        <p:spPr>
          <a:xfrm>
            <a:off x="9570488"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9" name="Text Placeholder 8"/>
          <p:cNvSpPr>
            <a:spLocks noGrp="1"/>
          </p:cNvSpPr>
          <p:nvPr>
            <p:ph type="body" sz="quarter" idx="21"/>
          </p:nvPr>
        </p:nvSpPr>
        <p:spPr>
          <a:xfrm>
            <a:off x="468313"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2" name="Text Placeholder 11"/>
          <p:cNvSpPr>
            <a:spLocks noGrp="1"/>
          </p:cNvSpPr>
          <p:nvPr>
            <p:ph type="body" sz="quarter" idx="22"/>
          </p:nvPr>
        </p:nvSpPr>
        <p:spPr>
          <a:xfrm>
            <a:off x="4414600"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4" name="Text Placeholder 13"/>
          <p:cNvSpPr>
            <a:spLocks noGrp="1"/>
          </p:cNvSpPr>
          <p:nvPr>
            <p:ph type="body" sz="quarter" idx="23"/>
          </p:nvPr>
        </p:nvSpPr>
        <p:spPr>
          <a:xfrm>
            <a:off x="8360888"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336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Picture Placeholder 6"/>
          <p:cNvSpPr>
            <a:spLocks noGrp="1"/>
          </p:cNvSpPr>
          <p:nvPr>
            <p:ph type="pic" sz="quarter" idx="18"/>
          </p:nvPr>
        </p:nvSpPr>
        <p:spPr>
          <a:xfrm>
            <a:off x="110191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7" name="Picture Placeholder 6"/>
          <p:cNvSpPr>
            <a:spLocks noGrp="1"/>
          </p:cNvSpPr>
          <p:nvPr>
            <p:ph type="pic" sz="quarter" idx="20"/>
          </p:nvPr>
        </p:nvSpPr>
        <p:spPr>
          <a:xfrm>
            <a:off x="1014465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8" name="Picture Placeholder 6"/>
          <p:cNvSpPr>
            <a:spLocks noGrp="1"/>
          </p:cNvSpPr>
          <p:nvPr>
            <p:ph type="pic" sz="quarter" idx="21"/>
          </p:nvPr>
        </p:nvSpPr>
        <p:spPr>
          <a:xfrm>
            <a:off x="4116160"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0" name="Picture Placeholder 6"/>
          <p:cNvSpPr>
            <a:spLocks noGrp="1"/>
          </p:cNvSpPr>
          <p:nvPr>
            <p:ph type="pic" sz="quarter" idx="22"/>
          </p:nvPr>
        </p:nvSpPr>
        <p:spPr>
          <a:xfrm>
            <a:off x="7130407"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23"/>
          </p:nvPr>
        </p:nvSpPr>
        <p:spPr>
          <a:xfrm>
            <a:off x="468313"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9" name="Text Placeholder 7"/>
          <p:cNvSpPr>
            <a:spLocks noGrp="1"/>
          </p:cNvSpPr>
          <p:nvPr>
            <p:ph type="body" sz="quarter" idx="24"/>
          </p:nvPr>
        </p:nvSpPr>
        <p:spPr>
          <a:xfrm>
            <a:off x="3482560"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1" name="Text Placeholder 7"/>
          <p:cNvSpPr>
            <a:spLocks noGrp="1"/>
          </p:cNvSpPr>
          <p:nvPr>
            <p:ph type="body" sz="quarter" idx="25"/>
          </p:nvPr>
        </p:nvSpPr>
        <p:spPr>
          <a:xfrm>
            <a:off x="6496807"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2" name="Text Placeholder 7"/>
          <p:cNvSpPr>
            <a:spLocks noGrp="1"/>
          </p:cNvSpPr>
          <p:nvPr>
            <p:ph type="body" sz="quarter" idx="26"/>
          </p:nvPr>
        </p:nvSpPr>
        <p:spPr>
          <a:xfrm>
            <a:off x="9511053"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41595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Picture Placeholder 6"/>
          <p:cNvSpPr>
            <a:spLocks noGrp="1"/>
          </p:cNvSpPr>
          <p:nvPr>
            <p:ph type="pic" sz="quarter" idx="18"/>
          </p:nvPr>
        </p:nvSpPr>
        <p:spPr>
          <a:xfrm>
            <a:off x="95791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8" name="Picture Placeholder 6"/>
          <p:cNvSpPr>
            <a:spLocks noGrp="1"/>
          </p:cNvSpPr>
          <p:nvPr>
            <p:ph type="pic" sz="quarter" idx="19"/>
          </p:nvPr>
        </p:nvSpPr>
        <p:spPr>
          <a:xfrm>
            <a:off x="5619157"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8" name="Picture Placeholder 6"/>
          <p:cNvSpPr>
            <a:spLocks noGrp="1"/>
          </p:cNvSpPr>
          <p:nvPr>
            <p:ph type="pic" sz="quarter" idx="20"/>
          </p:nvPr>
        </p:nvSpPr>
        <p:spPr>
          <a:xfrm>
            <a:off x="10280400"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9" name="Picture Placeholder 6"/>
          <p:cNvSpPr>
            <a:spLocks noGrp="1"/>
          </p:cNvSpPr>
          <p:nvPr>
            <p:ph type="pic" sz="quarter" idx="21"/>
          </p:nvPr>
        </p:nvSpPr>
        <p:spPr>
          <a:xfrm>
            <a:off x="3288535"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0" name="Picture Placeholder 6"/>
          <p:cNvSpPr>
            <a:spLocks noGrp="1"/>
          </p:cNvSpPr>
          <p:nvPr>
            <p:ph type="pic" sz="quarter" idx="22"/>
          </p:nvPr>
        </p:nvSpPr>
        <p:spPr>
          <a:xfrm>
            <a:off x="7949779"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23"/>
          </p:nvPr>
        </p:nvSpPr>
        <p:spPr>
          <a:xfrm>
            <a:off x="468313"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0" name="Text Placeholder 7"/>
          <p:cNvSpPr>
            <a:spLocks noGrp="1"/>
          </p:cNvSpPr>
          <p:nvPr>
            <p:ph type="body" sz="quarter" idx="24"/>
          </p:nvPr>
        </p:nvSpPr>
        <p:spPr>
          <a:xfrm>
            <a:off x="2798935"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1" name="Text Placeholder 7"/>
          <p:cNvSpPr>
            <a:spLocks noGrp="1"/>
          </p:cNvSpPr>
          <p:nvPr>
            <p:ph type="body" sz="quarter" idx="25"/>
          </p:nvPr>
        </p:nvSpPr>
        <p:spPr>
          <a:xfrm>
            <a:off x="5129557"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2" name="Text Placeholder 7"/>
          <p:cNvSpPr>
            <a:spLocks noGrp="1"/>
          </p:cNvSpPr>
          <p:nvPr>
            <p:ph type="body" sz="quarter" idx="26"/>
          </p:nvPr>
        </p:nvSpPr>
        <p:spPr>
          <a:xfrm>
            <a:off x="7460179"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3" name="Text Placeholder 7"/>
          <p:cNvSpPr>
            <a:spLocks noGrp="1"/>
          </p:cNvSpPr>
          <p:nvPr>
            <p:ph type="body" sz="quarter" idx="27"/>
          </p:nvPr>
        </p:nvSpPr>
        <p:spPr>
          <a:xfrm>
            <a:off x="9790800"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026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77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p:cNvGrpSpPr/>
          <p:nvPr userDrawn="1"/>
        </p:nvGrpSpPr>
        <p:grpSpPr>
          <a:xfrm>
            <a:off x="455296" y="16"/>
            <a:ext cx="11279504" cy="2741596"/>
            <a:chOff x="455296" y="0"/>
            <a:chExt cx="11279504" cy="289560"/>
          </a:xfrm>
        </p:grpSpPr>
        <p:sp>
          <p:nvSpPr>
            <p:cNvPr id="45" name="Rectangle 44"/>
            <p:cNvSpPr/>
            <p:nvPr/>
          </p:nvSpPr>
          <p:spPr>
            <a:xfrm>
              <a:off x="455296" y="0"/>
              <a:ext cx="6508722" cy="289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6964018" y="0"/>
              <a:ext cx="2855754" cy="289560"/>
            </a:xfrm>
            <a:prstGeom prst="rect">
              <a:avLst/>
            </a:prstGeom>
            <a:solidFill>
              <a:srgbClr val="3CD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userDrawn="1"/>
          </p:nvSpPr>
          <p:spPr>
            <a:xfrm>
              <a:off x="9819772" y="0"/>
              <a:ext cx="1915028"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userDrawn="1">
            <p:ph type="title"/>
          </p:nvPr>
        </p:nvSpPr>
        <p:spPr>
          <a:xfrm>
            <a:off x="455296" y="2741612"/>
            <a:ext cx="11279504" cy="1538287"/>
          </a:xfrm>
        </p:spPr>
        <p:txBody>
          <a:bodyPr anchor="b"/>
          <a:lstStyle>
            <a:lvl1pPr>
              <a:defRPr sz="4800" b="0"/>
            </a:lvl1pPr>
          </a:lstStyle>
          <a:p>
            <a:r>
              <a:rPr lang="en-US" smtClean="0"/>
              <a:t>Click to edit Master title style</a:t>
            </a:r>
            <a:endParaRPr lang="en-GB" dirty="0"/>
          </a:p>
        </p:txBody>
      </p:sp>
      <p:sp>
        <p:nvSpPr>
          <p:cNvPr id="3" name="Text Placeholder 2"/>
          <p:cNvSpPr>
            <a:spLocks noGrp="1"/>
          </p:cNvSpPr>
          <p:nvPr userDrawn="1">
            <p:ph type="body" idx="1"/>
          </p:nvPr>
        </p:nvSpPr>
        <p:spPr>
          <a:xfrm>
            <a:off x="457200" y="4381500"/>
            <a:ext cx="11277600" cy="1193800"/>
          </a:xfrm>
          <a:prstGeom prst="rect">
            <a:avLst/>
          </a:prstGeom>
        </p:spPr>
        <p:txBody>
          <a:bodyPr lIns="0" tIns="0" rIns="0" bIns="0" anchor="b" anchorCtr="0"/>
          <a:lstStyle>
            <a:lvl1pPr marL="0" indent="0">
              <a:buNone/>
              <a:defRPr sz="2400">
                <a:solidFill>
                  <a:schemeClr val="tx1"/>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userDrawn="1">
            <p:ph type="dt" sz="half" idx="10"/>
          </p:nvPr>
        </p:nvSpPr>
        <p:spPr/>
        <p:txBody>
          <a:bodyPr/>
          <a:lstStyle/>
          <a:p>
            <a:endParaRPr lang="en-GB"/>
          </a:p>
        </p:txBody>
      </p:sp>
      <p:sp>
        <p:nvSpPr>
          <p:cNvPr id="5" name="Footer Placeholder 4"/>
          <p:cNvSpPr>
            <a:spLocks noGrp="1"/>
          </p:cNvSpPr>
          <p:nvPr userDrawn="1">
            <p:ph type="ftr" sz="quarter" idx="11"/>
          </p:nvPr>
        </p:nvSpPr>
        <p:spPr/>
        <p:txBody>
          <a:bodyPr/>
          <a:lstStyle/>
          <a:p>
            <a:r>
              <a:rPr lang="en-GB"/>
              <a:t>Insert document classification (edit via 'Header &amp; Footer')</a:t>
            </a:r>
          </a:p>
        </p:txBody>
      </p:sp>
      <p:sp>
        <p:nvSpPr>
          <p:cNvPr id="6" name="Slide Number Placeholder 5"/>
          <p:cNvSpPr>
            <a:spLocks noGrp="1"/>
          </p:cNvSpPr>
          <p:nvPr userDrawn="1">
            <p:ph type="sldNum" sz="quarter" idx="12"/>
          </p:nvPr>
        </p:nvSpPr>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34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12273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093" b="9264"/>
          <a:stretch/>
        </p:blipFill>
        <p:spPr>
          <a:xfrm>
            <a:off x="0" y="-27214"/>
            <a:ext cx="12192000" cy="68797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7500" y="1441671"/>
            <a:ext cx="3942000" cy="3942000"/>
          </a:xfrm>
          <a:prstGeom prst="rect">
            <a:avLst/>
          </a:prstGeom>
        </p:spPr>
      </p:pic>
    </p:spTree>
    <p:extLst>
      <p:ext uri="{BB962C8B-B14F-4D97-AF65-F5344CB8AC3E}">
        <p14:creationId xmlns:p14="http://schemas.microsoft.com/office/powerpoint/2010/main" val="91004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DF64E1A6-7487-A1DC-7DF9-05EA1811CDE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186894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3197B8BE-B5A9-0950-913F-3EDF3E23B5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131942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4CAE2A1B-8AB5-A325-FA0D-1FBBB887E1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283158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FEEA7BE4-75FC-05F1-FE79-4521BC410D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42433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32A228A4-A5DC-B814-938D-86297E64CB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88269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EDDF095E-C6B0-8A13-DE37-10F6773373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115419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468000" y="1752600"/>
            <a:ext cx="11268643"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240711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000" y="457200"/>
            <a:ext cx="11277600" cy="912814"/>
          </a:xfrm>
          <a:prstGeom prst="rect">
            <a:avLst/>
          </a:prstGeom>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Click to edit Master title style</a:t>
            </a:r>
            <a:endParaRPr lang="en-GB" dirty="0"/>
          </a:p>
        </p:txBody>
      </p:sp>
      <p:sp>
        <p:nvSpPr>
          <p:cNvPr id="4" name="Date Placeholder 3"/>
          <p:cNvSpPr>
            <a:spLocks noGrp="1"/>
          </p:cNvSpPr>
          <p:nvPr>
            <p:ph type="dt" sz="half" idx="2"/>
          </p:nvPr>
        </p:nvSpPr>
        <p:spPr>
          <a:xfrm>
            <a:off x="457200" y="6383971"/>
            <a:ext cx="2593975" cy="365125"/>
          </a:xfrm>
          <a:prstGeom prst="rect">
            <a:avLst/>
          </a:prstGeom>
        </p:spPr>
        <p:txBody>
          <a:bodyPr vert="horz" lIns="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5" name="Footer Placeholder 4"/>
          <p:cNvSpPr>
            <a:spLocks noGrp="1"/>
          </p:cNvSpPr>
          <p:nvPr>
            <p:ph type="ftr" sz="quarter" idx="3"/>
          </p:nvPr>
        </p:nvSpPr>
        <p:spPr>
          <a:xfrm>
            <a:off x="3051175" y="6383971"/>
            <a:ext cx="60960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GB" dirty="0"/>
              <a:t>Insert document classification (edit via 'Header &amp; Footer')</a:t>
            </a:r>
          </a:p>
        </p:txBody>
      </p:sp>
      <p:sp>
        <p:nvSpPr>
          <p:cNvPr id="6" name="Slide Number Placeholder 5"/>
          <p:cNvSpPr>
            <a:spLocks noGrp="1"/>
          </p:cNvSpPr>
          <p:nvPr>
            <p:ph type="sldNum" sz="quarter" idx="4"/>
          </p:nvPr>
        </p:nvSpPr>
        <p:spPr>
          <a:xfrm>
            <a:off x="10668000" y="6383971"/>
            <a:ext cx="1060450" cy="369570"/>
          </a:xfrm>
          <a:prstGeom prst="rect">
            <a:avLst/>
          </a:prstGeom>
        </p:spPr>
        <p:txBody>
          <a:bodyPr vert="horz" lIns="91440" tIns="45720" rIns="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0B34E4B-25F1-4D72-B319-B9B5A0ABC919}" type="slidenum">
              <a:rPr lang="en-GB" smtClean="0"/>
              <a:pPr/>
              <a:t>‹#›</a:t>
            </a:fld>
            <a:endParaRPr lang="en-GB" dirty="0"/>
          </a:p>
        </p:txBody>
      </p:sp>
      <p:sp>
        <p:nvSpPr>
          <p:cNvPr id="40" name="Rectangle 39"/>
          <p:cNvSpPr/>
          <p:nvPr/>
        </p:nvSpPr>
        <p:spPr>
          <a:xfrm>
            <a:off x="455296" y="0"/>
            <a:ext cx="6508722" cy="289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964018" y="0"/>
            <a:ext cx="2858162"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userDrawn="1"/>
        </p:nvSpPr>
        <p:spPr>
          <a:xfrm>
            <a:off x="9822180" y="0"/>
            <a:ext cx="1912620"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468000" y="1752599"/>
            <a:ext cx="11277600" cy="4627085"/>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064393"/>
      </p:ext>
    </p:extLst>
  </p:cSld>
  <p:clrMap bg1="lt1" tx1="dk1" bg2="lt2" tx2="dk2" accent1="accent1" accent2="accent2" accent3="accent3" accent4="accent4" accent5="accent5" accent6="accent6" hlink="hlink" folHlink="folHlink"/>
  <p:sldLayoutIdLst>
    <p:sldLayoutId id="2147483742" r:id="rId1"/>
    <p:sldLayoutId id="2147483744" r:id="rId2"/>
    <p:sldLayoutId id="2147483740" r:id="rId3"/>
    <p:sldLayoutId id="2147483741" r:id="rId4"/>
    <p:sldLayoutId id="2147483710" r:id="rId5"/>
    <p:sldLayoutId id="2147483743" r:id="rId6"/>
    <p:sldLayoutId id="2147483745" r:id="rId7"/>
    <p:sldLayoutId id="2147483746" r:id="rId8"/>
    <p:sldLayoutId id="2147483716" r:id="rId9"/>
    <p:sldLayoutId id="2147483732" r:id="rId10"/>
    <p:sldLayoutId id="2147483717" r:id="rId11"/>
    <p:sldLayoutId id="2147483718" r:id="rId12"/>
    <p:sldLayoutId id="2147483719" r:id="rId13"/>
    <p:sldLayoutId id="2147483720" r:id="rId14"/>
    <p:sldLayoutId id="2147483734" r:id="rId15"/>
    <p:sldLayoutId id="2147483721" r:id="rId16"/>
    <p:sldLayoutId id="2147483722" r:id="rId17"/>
    <p:sldLayoutId id="2147483723" r:id="rId18"/>
    <p:sldLayoutId id="2147483733" r:id="rId19"/>
    <p:sldLayoutId id="2147483725" r:id="rId20"/>
    <p:sldLayoutId id="2147483726" r:id="rId21"/>
    <p:sldLayoutId id="2147483727" r:id="rId22"/>
    <p:sldLayoutId id="2147483728" r:id="rId23"/>
    <p:sldLayoutId id="2147483747" r:id="rId24"/>
    <p:sldLayoutId id="2147483731" r:id="rId25"/>
    <p:sldLayoutId id="2147483739" r:id="rId26"/>
  </p:sldLayoutIdLst>
  <p:hf sldNum="0" hdr="0" dt="0"/>
  <p:txStyles>
    <p:titleStyle>
      <a:lvl1pPr marL="0" marR="0" indent="0" algn="l" defTabSz="914400" rtl="0" eaLnBrk="1" fontAlgn="auto" latinLnBrk="0" hangingPunct="1">
        <a:lnSpc>
          <a:spcPct val="100000"/>
        </a:lnSpc>
        <a:spcBef>
          <a:spcPts val="0"/>
        </a:spcBef>
        <a:spcAft>
          <a:spcPts val="0"/>
        </a:spcAft>
        <a:buClrTx/>
        <a:buSzTx/>
        <a:buFontTx/>
        <a:buNone/>
        <a:tabLst/>
        <a:defRPr lang="en-GB" sz="2800" b="1" kern="1200" baseline="0" noProof="0" dirty="0">
          <a:solidFill>
            <a:srgbClr val="12273F"/>
          </a:solidFill>
          <a:latin typeface="Century Gothic" panose="020B0502020202020204" pitchFamily="34" charset="0"/>
          <a:ea typeface="+mj-ea"/>
          <a:cs typeface="+mj-cs"/>
        </a:defRPr>
      </a:lvl1pPr>
    </p:titleStyle>
    <p:bodyStyle>
      <a:lvl1pPr marL="288000" marR="0" indent="-288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sz="2400" kern="1200" baseline="0">
          <a:solidFill>
            <a:schemeClr val="tx1"/>
          </a:solidFill>
          <a:latin typeface="Arial" panose="020B0604020202020204" pitchFamily="34" charset="0"/>
          <a:ea typeface="+mn-ea"/>
          <a:cs typeface="Arial" panose="020B0604020202020204" pitchFamily="34" charset="0"/>
        </a:defRPr>
      </a:lvl1pPr>
      <a:lvl2pPr marL="576000" indent="-2880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64000" indent="-288000" algn="l" defTabSz="914400"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0"/>
        </a:spcBef>
        <a:spcAft>
          <a:spcPts val="600"/>
        </a:spcAft>
        <a:buFontTx/>
        <a:buNone/>
        <a:defRPr sz="2400" kern="120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sz="2800" kern="1200">
          <a:solidFill>
            <a:schemeClr val="accent2"/>
          </a:solidFill>
          <a:latin typeface="Arial" panose="020B0604020202020204" pitchFamily="34" charset="0"/>
          <a:ea typeface="+mn-ea"/>
          <a:cs typeface="Arial" panose="020B0604020202020204" pitchFamily="34" charset="0"/>
        </a:defRPr>
      </a:lvl7pPr>
      <a:lvl8pPr marL="0" indent="0" algn="ctr"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4">
          <p15:clr>
            <a:srgbClr val="F26B43"/>
          </p15:clr>
        </p15:guide>
        <p15:guide id="2" pos="3840">
          <p15:clr>
            <a:srgbClr val="F26B43"/>
          </p15:clr>
        </p15:guide>
        <p15:guide id="3" orient="horz" pos="863">
          <p15:clr>
            <a:srgbClr val="F26B43"/>
          </p15:clr>
        </p15:guide>
        <p15:guide id="4" orient="horz" pos="1727">
          <p15:clr>
            <a:srgbClr val="F26B43"/>
          </p15:clr>
        </p15:guide>
        <p15:guide id="5" orient="horz" pos="3456">
          <p15:clr>
            <a:srgbClr val="F26B43"/>
          </p15:clr>
        </p15:guide>
        <p15:guide id="6" pos="4802">
          <p15:clr>
            <a:srgbClr val="F26B43"/>
          </p15:clr>
        </p15:guide>
        <p15:guide id="7" pos="5762">
          <p15:clr>
            <a:srgbClr val="F26B43"/>
          </p15:clr>
        </p15:guide>
        <p15:guide id="8" pos="6720">
          <p15:clr>
            <a:srgbClr val="F26B43"/>
          </p15:clr>
        </p15:guide>
        <p15:guide id="9" pos="7392">
          <p15:clr>
            <a:srgbClr val="F26B43"/>
          </p15:clr>
        </p15:guide>
        <p15:guide id="10" orient="horz" pos="288">
          <p15:clr>
            <a:srgbClr val="F26B43"/>
          </p15:clr>
        </p15:guide>
        <p15:guide id="11" orient="horz" pos="4020">
          <p15:clr>
            <a:srgbClr val="F26B43"/>
          </p15:clr>
        </p15:guide>
        <p15:guide id="12" pos="2880">
          <p15:clr>
            <a:srgbClr val="F26B43"/>
          </p15:clr>
        </p15:guide>
        <p15:guide id="13" pos="1922">
          <p15:clr>
            <a:srgbClr val="F26B43"/>
          </p15:clr>
        </p15:guide>
        <p15:guide id="14" pos="960">
          <p15:clr>
            <a:srgbClr val="F26B43"/>
          </p15:clr>
        </p15:guide>
        <p15:guide id="15" pos="288">
          <p15:clr>
            <a:srgbClr val="F26B43"/>
          </p15:clr>
        </p15:guide>
        <p15:guide id="16" pos="6560">
          <p15:clr>
            <a:srgbClr val="F26B43"/>
          </p15:clr>
        </p15:guide>
        <p15:guide id="18" orient="horz" pos="1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AA8092A-0EC1-7146-BE7F-C484CFCF2BEB}"/>
              </a:ext>
            </a:extLst>
          </p:cNvPr>
          <p:cNvSpPr>
            <a:spLocks noGrp="1"/>
          </p:cNvSpPr>
          <p:nvPr>
            <p:ph type="body" sz="quarter" idx="13"/>
          </p:nvPr>
        </p:nvSpPr>
        <p:spPr/>
        <p:txBody>
          <a:bodyPr/>
          <a:lstStyle/>
          <a:p>
            <a:r>
              <a:rPr lang="en-US" dirty="0" smtClean="0"/>
              <a:t>Dylan Viswambaran</a:t>
            </a:r>
            <a:endParaRPr lang="en-US" dirty="0"/>
          </a:p>
        </p:txBody>
      </p:sp>
      <p:sp>
        <p:nvSpPr>
          <p:cNvPr id="7" name="Text Placeholder 6"/>
          <p:cNvSpPr>
            <a:spLocks noGrp="1"/>
          </p:cNvSpPr>
          <p:nvPr>
            <p:ph type="body" sz="quarter" idx="16"/>
          </p:nvPr>
        </p:nvSpPr>
        <p:spPr/>
        <p:txBody>
          <a:bodyPr>
            <a:normAutofit/>
          </a:bodyPr>
          <a:lstStyle/>
          <a:p>
            <a:r>
              <a:rPr lang="en-GB" dirty="0" smtClean="0"/>
              <a:t>Using Zero Shot Classification on Financial News Headlines</a:t>
            </a:r>
            <a:endParaRPr lang="en-GB" dirty="0"/>
          </a:p>
        </p:txBody>
      </p:sp>
      <p:sp>
        <p:nvSpPr>
          <p:cNvPr id="3" name="Footer Placeholder 2"/>
          <p:cNvSpPr>
            <a:spLocks noGrp="1"/>
          </p:cNvSpPr>
          <p:nvPr>
            <p:ph type="ftr" sz="quarter" idx="18"/>
          </p:nvPr>
        </p:nvSpPr>
        <p:spPr/>
        <p:txBody>
          <a:bodyPr anchor="ctr">
            <a:normAutofit/>
          </a:bodyPr>
          <a:lstStyle/>
          <a:p>
            <a:pPr>
              <a:spcAft>
                <a:spcPts val="600"/>
              </a:spcAft>
            </a:pPr>
            <a:r>
              <a:rPr lang="en-GB"/>
              <a:t>Insert document classification (edit via 'Header &amp; Footer')</a:t>
            </a:r>
          </a:p>
        </p:txBody>
      </p:sp>
    </p:spTree>
    <p:extLst>
      <p:ext uri="{BB962C8B-B14F-4D97-AF65-F5344CB8AC3E}">
        <p14:creationId xmlns:p14="http://schemas.microsoft.com/office/powerpoint/2010/main" val="3556521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What is Zero Shot Classification?</a:t>
            </a:r>
            <a:endParaRPr lang="en-US" dirty="0"/>
          </a:p>
          <a:p>
            <a:pPr lvl="1"/>
            <a:r>
              <a:rPr lang="en-GB" dirty="0"/>
              <a:t>Zero-shot text classification is a task in natural language processing where a model is trained on a set of </a:t>
            </a:r>
            <a:r>
              <a:rPr lang="en-GB" dirty="0" smtClean="0"/>
              <a:t>labelled </a:t>
            </a:r>
            <a:r>
              <a:rPr lang="en-GB" dirty="0"/>
              <a:t>examples but is then able to classify new examples from previously unseen classes</a:t>
            </a:r>
            <a:r>
              <a:rPr lang="en-GB" dirty="0" smtClean="0"/>
              <a:t>.</a:t>
            </a:r>
            <a:r>
              <a:rPr lang="en-US" dirty="0" smtClean="0"/>
              <a:t> </a:t>
            </a:r>
            <a:endParaRPr lang="en-GB" dirty="0"/>
          </a:p>
          <a:p>
            <a:endParaRPr lang="en-GB" dirty="0"/>
          </a:p>
        </p:txBody>
      </p:sp>
      <p:sp>
        <p:nvSpPr>
          <p:cNvPr id="4" name="Title 3"/>
          <p:cNvSpPr>
            <a:spLocks noGrp="1"/>
          </p:cNvSpPr>
          <p:nvPr>
            <p:ph type="title"/>
          </p:nvPr>
        </p:nvSpPr>
        <p:spPr/>
        <p:txBody>
          <a:bodyPr/>
          <a:lstStyle/>
          <a:p>
            <a:r>
              <a:rPr lang="en-GB" dirty="0" smtClean="0"/>
              <a:t>Overview</a:t>
            </a:r>
            <a:endParaRPr lang="en-GB" dirty="0"/>
          </a:p>
        </p:txBody>
      </p:sp>
      <p:pic>
        <p:nvPicPr>
          <p:cNvPr id="5" name="Picture 4"/>
          <p:cNvPicPr>
            <a:picLocks noChangeAspect="1"/>
          </p:cNvPicPr>
          <p:nvPr/>
        </p:nvPicPr>
        <p:blipFill>
          <a:blip r:embed="rId3"/>
          <a:stretch>
            <a:fillRect/>
          </a:stretch>
        </p:blipFill>
        <p:spPr>
          <a:xfrm>
            <a:off x="468000" y="3115773"/>
            <a:ext cx="8879438" cy="3012465"/>
          </a:xfrm>
          <a:prstGeom prst="rect">
            <a:avLst/>
          </a:prstGeom>
        </p:spPr>
      </p:pic>
    </p:spTree>
    <p:extLst>
      <p:ext uri="{BB962C8B-B14F-4D97-AF65-F5344CB8AC3E}">
        <p14:creationId xmlns:p14="http://schemas.microsoft.com/office/powerpoint/2010/main" val="614914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smtClean="0"/>
              <a:t>Why use Zero Shot Learning?</a:t>
            </a:r>
            <a:endParaRPr lang="en-GB" dirty="0"/>
          </a:p>
        </p:txBody>
      </p:sp>
      <p:sp>
        <p:nvSpPr>
          <p:cNvPr id="3" name="Footer Placeholder 2"/>
          <p:cNvSpPr>
            <a:spLocks noGrp="1"/>
          </p:cNvSpPr>
          <p:nvPr>
            <p:ph type="ftr" sz="quarter" idx="11"/>
          </p:nvPr>
        </p:nvSpPr>
        <p:spPr/>
        <p:txBody>
          <a:bodyPr/>
          <a:lstStyle/>
          <a:p>
            <a:r>
              <a:rPr lang="en-GB"/>
              <a:t>Insert document classification (edit via 'Header &amp; Footer')</a:t>
            </a:r>
            <a:endParaRPr lang="en-GB" dirty="0"/>
          </a:p>
        </p:txBody>
      </p:sp>
      <p:sp>
        <p:nvSpPr>
          <p:cNvPr id="6" name="Text Placeholder 2"/>
          <p:cNvSpPr txBox="1">
            <a:spLocks/>
          </p:cNvSpPr>
          <p:nvPr/>
        </p:nvSpPr>
        <p:spPr>
          <a:xfrm>
            <a:off x="468000" y="1752600"/>
            <a:ext cx="11268643" cy="4629150"/>
          </a:xfrm>
          <a:prstGeom prst="rect">
            <a:avLst/>
          </a:prstGeom>
        </p:spPr>
        <p:txBody>
          <a:bodyPr vert="horz" lIns="0" tIns="0" rIns="0" bIns="0" rtlCol="0">
            <a:noAutofit/>
          </a:bodyPr>
          <a:lstStyle>
            <a:lvl1pPr marL="288000" marR="0" indent="-288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sz="2400" kern="1200" baseline="0">
                <a:solidFill>
                  <a:schemeClr val="tx1"/>
                </a:solidFill>
                <a:latin typeface="Arial" panose="020B0604020202020204" pitchFamily="34" charset="0"/>
                <a:ea typeface="+mn-ea"/>
                <a:cs typeface="Arial" panose="020B0604020202020204" pitchFamily="34" charset="0"/>
              </a:defRPr>
            </a:lvl1pPr>
            <a:lvl2pPr marL="576000" indent="-2880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64000" indent="-288000" algn="l" defTabSz="914400"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0"/>
              </a:spcBef>
              <a:spcAft>
                <a:spcPts val="600"/>
              </a:spcAft>
              <a:buFontTx/>
              <a:buNone/>
              <a:defRPr sz="2400" kern="120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sz="2800" kern="1200">
                <a:solidFill>
                  <a:schemeClr val="accent2"/>
                </a:solidFill>
                <a:latin typeface="Arial" panose="020B0604020202020204" pitchFamily="34" charset="0"/>
                <a:ea typeface="+mn-ea"/>
                <a:cs typeface="Arial" panose="020B0604020202020204" pitchFamily="34" charset="0"/>
              </a:defRPr>
            </a:lvl7pPr>
            <a:lvl8pPr marL="0" indent="0" algn="ctr"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Adaptability to new classes</a:t>
            </a:r>
          </a:p>
          <a:p>
            <a:pPr lvl="1"/>
            <a:r>
              <a:rPr lang="en-GB" dirty="0" smtClean="0"/>
              <a:t>Ability to classify data into categories that were not present during the training phase (of the initial model)</a:t>
            </a:r>
          </a:p>
          <a:p>
            <a:r>
              <a:rPr lang="en-GB" dirty="0"/>
              <a:t>Cost </a:t>
            </a:r>
            <a:r>
              <a:rPr lang="en-GB" dirty="0" smtClean="0"/>
              <a:t>Efficiency</a:t>
            </a:r>
          </a:p>
          <a:p>
            <a:r>
              <a:rPr lang="en-GB" dirty="0" smtClean="0"/>
              <a:t>Data Efficiency</a:t>
            </a:r>
          </a:p>
          <a:p>
            <a:endParaRPr lang="en-GB" dirty="0"/>
          </a:p>
        </p:txBody>
      </p:sp>
    </p:spTree>
    <p:extLst>
      <p:ext uri="{BB962C8B-B14F-4D97-AF65-F5344CB8AC3E}">
        <p14:creationId xmlns:p14="http://schemas.microsoft.com/office/powerpoint/2010/main" val="4230495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smtClean="0"/>
              <a:t>How can this be applied to Financial Data within the organisation?</a:t>
            </a:r>
            <a:endParaRPr lang="en-GB" dirty="0"/>
          </a:p>
        </p:txBody>
      </p:sp>
      <p:sp>
        <p:nvSpPr>
          <p:cNvPr id="3" name="Text Placeholder 2"/>
          <p:cNvSpPr>
            <a:spLocks noGrp="1"/>
          </p:cNvSpPr>
          <p:nvPr>
            <p:ph type="body" sz="quarter" idx="13"/>
          </p:nvPr>
        </p:nvSpPr>
        <p:spPr>
          <a:xfrm>
            <a:off x="459104" y="1729740"/>
            <a:ext cx="11275696" cy="3745230"/>
          </a:xfrm>
        </p:spPr>
        <p:txBody>
          <a:bodyPr/>
          <a:lstStyle/>
          <a:p>
            <a:pPr marL="0" indent="0">
              <a:buNone/>
            </a:pPr>
            <a:r>
              <a:rPr lang="en-GB" sz="1800" dirty="0" smtClean="0"/>
              <a:t>The Prudential Regulation Authority is responsible for the </a:t>
            </a:r>
            <a:r>
              <a:rPr lang="en-GB" sz="1800" dirty="0"/>
              <a:t>safety and soundness of the firms it regulates, focusing on the adverse effects that they can have on </a:t>
            </a:r>
            <a:r>
              <a:rPr lang="en-GB" sz="1800" dirty="0" smtClean="0"/>
              <a:t>the stability </a:t>
            </a:r>
            <a:r>
              <a:rPr lang="en-GB" sz="1800" dirty="0"/>
              <a:t>of the UK financial </a:t>
            </a:r>
            <a:r>
              <a:rPr lang="en-GB" sz="1800" dirty="0" smtClean="0"/>
              <a:t>system</a:t>
            </a:r>
            <a:r>
              <a:rPr lang="en-GB" sz="1800" dirty="0" smtClean="0"/>
              <a:t>.</a:t>
            </a:r>
            <a:endParaRPr lang="en-GB" sz="1800" dirty="0"/>
          </a:p>
          <a:p>
            <a:pPr marL="0" indent="0">
              <a:buNone/>
            </a:pPr>
            <a:r>
              <a:rPr lang="en-GB" sz="1800" dirty="0" smtClean="0"/>
              <a:t>One way to monitor firms is via </a:t>
            </a:r>
            <a:r>
              <a:rPr lang="en-GB" sz="1800" dirty="0" smtClean="0"/>
              <a:t>News feeds</a:t>
            </a:r>
            <a:endParaRPr lang="en-GB" sz="1800" dirty="0"/>
          </a:p>
        </p:txBody>
      </p:sp>
      <p:sp>
        <p:nvSpPr>
          <p:cNvPr id="4" name="Footer Placeholder 3"/>
          <p:cNvSpPr>
            <a:spLocks noGrp="1"/>
          </p:cNvSpPr>
          <p:nvPr>
            <p:ph type="ftr" sz="quarter" idx="11"/>
          </p:nvPr>
        </p:nvSpPr>
        <p:spPr/>
        <p:txBody>
          <a:bodyPr/>
          <a:lstStyle/>
          <a:p>
            <a:r>
              <a:rPr lang="en-GB"/>
              <a:t>Insert document classification (edit via 'Header &amp; Footer')</a:t>
            </a:r>
            <a:endParaRPr lang="en-GB" dirty="0"/>
          </a:p>
        </p:txBody>
      </p:sp>
      <p:pic>
        <p:nvPicPr>
          <p:cNvPr id="1026" name="Picture 2" descr="https://invezz.com/wp-content/uploads/2022/07/benzinga-workspace-1024x57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80461"/>
            <a:ext cx="10972800" cy="39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88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a:t>I</a:t>
            </a:r>
            <a:r>
              <a:rPr lang="en-GB" dirty="0" smtClean="0"/>
              <a:t>mplications</a:t>
            </a:r>
            <a:endParaRPr lang="en-GB" dirty="0"/>
          </a:p>
        </p:txBody>
      </p:sp>
      <p:sp>
        <p:nvSpPr>
          <p:cNvPr id="3" name="Footer Placeholder 2"/>
          <p:cNvSpPr>
            <a:spLocks noGrp="1"/>
          </p:cNvSpPr>
          <p:nvPr>
            <p:ph type="ftr" sz="quarter" idx="11"/>
          </p:nvPr>
        </p:nvSpPr>
        <p:spPr/>
        <p:txBody>
          <a:bodyPr/>
          <a:lstStyle/>
          <a:p>
            <a:r>
              <a:rPr lang="en-GB" dirty="0"/>
              <a:t>Insert document classification (edit via 'Header &amp; Footer')</a:t>
            </a:r>
          </a:p>
        </p:txBody>
      </p:sp>
      <p:sp>
        <p:nvSpPr>
          <p:cNvPr id="9" name="Text Placeholder 2"/>
          <p:cNvSpPr txBox="1">
            <a:spLocks/>
          </p:cNvSpPr>
          <p:nvPr/>
        </p:nvSpPr>
        <p:spPr>
          <a:xfrm>
            <a:off x="468000" y="1752600"/>
            <a:ext cx="11268643" cy="4629150"/>
          </a:xfrm>
          <a:prstGeom prst="rect">
            <a:avLst/>
          </a:prstGeom>
        </p:spPr>
        <p:txBody>
          <a:bodyPr vert="horz" lIns="0" tIns="0" rIns="0" bIns="0" rtlCol="0">
            <a:noAutofit/>
          </a:bodyPr>
          <a:lstStyle>
            <a:lvl1pPr marL="288000" marR="0" indent="-288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sz="2400" kern="1200" baseline="0">
                <a:solidFill>
                  <a:schemeClr val="tx1"/>
                </a:solidFill>
                <a:latin typeface="Arial" panose="020B0604020202020204" pitchFamily="34" charset="0"/>
                <a:ea typeface="+mn-ea"/>
                <a:cs typeface="Arial" panose="020B0604020202020204" pitchFamily="34" charset="0"/>
              </a:defRPr>
            </a:lvl1pPr>
            <a:lvl2pPr marL="576000" indent="-2880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64000" indent="-288000" algn="l" defTabSz="914400"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0"/>
              </a:spcBef>
              <a:spcAft>
                <a:spcPts val="600"/>
              </a:spcAft>
              <a:buFontTx/>
              <a:buNone/>
              <a:defRPr sz="2400" kern="120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sz="2800" kern="1200">
                <a:solidFill>
                  <a:schemeClr val="accent2"/>
                </a:solidFill>
                <a:latin typeface="Arial" panose="020B0604020202020204" pitchFamily="34" charset="0"/>
                <a:ea typeface="+mn-ea"/>
                <a:cs typeface="Arial" panose="020B0604020202020204" pitchFamily="34" charset="0"/>
              </a:defRPr>
            </a:lvl7pPr>
            <a:lvl8pPr marL="0" indent="0" algn="ctr"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Expertly defined labels</a:t>
            </a:r>
          </a:p>
          <a:p>
            <a:r>
              <a:rPr lang="en-GB" dirty="0"/>
              <a:t>Changes to labels over time – how to link these to historic labels</a:t>
            </a:r>
            <a:r>
              <a:rPr lang="en-GB" dirty="0" smtClean="0"/>
              <a:t>?</a:t>
            </a:r>
            <a:endParaRPr lang="en-GB" dirty="0" smtClean="0"/>
          </a:p>
          <a:p>
            <a:r>
              <a:rPr lang="en-GB" dirty="0" smtClean="0"/>
              <a:t>Computational power</a:t>
            </a:r>
            <a:endParaRPr lang="en-GB" dirty="0" smtClean="0"/>
          </a:p>
          <a:p>
            <a:endParaRPr lang="en-GB" dirty="0"/>
          </a:p>
        </p:txBody>
      </p:sp>
    </p:spTree>
    <p:extLst>
      <p:ext uri="{BB962C8B-B14F-4D97-AF65-F5344CB8AC3E}">
        <p14:creationId xmlns:p14="http://schemas.microsoft.com/office/powerpoint/2010/main" val="3546127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11277600" cy="912814"/>
          </a:xfrm>
        </p:spPr>
        <p:txBody>
          <a:bodyPr/>
          <a:lstStyle/>
          <a:p>
            <a:r>
              <a:rPr lang="en-GB" dirty="0" smtClean="0"/>
              <a:t>Recommendations</a:t>
            </a:r>
            <a:endParaRPr lang="en-GB" dirty="0"/>
          </a:p>
        </p:txBody>
      </p:sp>
      <p:sp>
        <p:nvSpPr>
          <p:cNvPr id="3" name="Text Placeholder 2"/>
          <p:cNvSpPr>
            <a:spLocks noGrp="1"/>
          </p:cNvSpPr>
          <p:nvPr>
            <p:ph type="body" sz="quarter" idx="13"/>
          </p:nvPr>
        </p:nvSpPr>
        <p:spPr>
          <a:xfrm>
            <a:off x="457200" y="1752601"/>
            <a:ext cx="11109960" cy="4629150"/>
          </a:xfrm>
        </p:spPr>
        <p:txBody>
          <a:bodyPr>
            <a:noAutofit/>
          </a:bodyPr>
          <a:lstStyle/>
          <a:p>
            <a:endParaRPr lang="en-GB" dirty="0"/>
          </a:p>
          <a:p>
            <a:endParaRPr lang="en-US" dirty="0"/>
          </a:p>
        </p:txBody>
      </p:sp>
      <p:pic>
        <p:nvPicPr>
          <p:cNvPr id="1026" name="Picture 2" descr="https://cdn-assets-cloud.frontify.com/s3/frontify-cloud-files-us/eyJwYXRoIjoiZnJvbnRpZnlcL2FjY291bnRzXC84MVwvMTQwMDg3XC9wcm9qZWN0c1wvMjcwOTIzXC9hc3NldHNcL2VmXC80ODUyMzk1XC9lMzQxZTg4ZjlkMjBhMmVmYzBjNGQ0NTMxOGVlNjI4ZC0xNjAzOTcyNjgxLnBuZyJ9:frontify:aJ8Cwxi-wS5Kz59LKXgrNCq1oTyXYG5x3zHS_FJfEr8?width=2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6180" y="457200"/>
            <a:ext cx="1327150" cy="13271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2662914128"/>
              </p:ext>
            </p:extLst>
          </p:nvPr>
        </p:nvGraphicFramePr>
        <p:xfrm>
          <a:off x="537210" y="1223011"/>
          <a:ext cx="11452860" cy="45834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8344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11277600" cy="912814"/>
          </a:xfrm>
        </p:spPr>
        <p:txBody>
          <a:bodyPr/>
          <a:lstStyle/>
          <a:p>
            <a:r>
              <a:rPr lang="en-GB" dirty="0" smtClean="0"/>
              <a:t>Actions </a:t>
            </a:r>
            <a:endParaRPr lang="en-GB" dirty="0"/>
          </a:p>
        </p:txBody>
      </p:sp>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graphicFrame>
        <p:nvGraphicFramePr>
          <p:cNvPr id="5" name="Diagram 4"/>
          <p:cNvGraphicFramePr/>
          <p:nvPr>
            <p:extLst>
              <p:ext uri="{D42A27DB-BD31-4B8C-83A1-F6EECF244321}">
                <p14:modId xmlns:p14="http://schemas.microsoft.com/office/powerpoint/2010/main" val="3004549006"/>
              </p:ext>
            </p:extLst>
          </p:nvPr>
        </p:nvGraphicFramePr>
        <p:xfrm>
          <a:off x="457200" y="2000250"/>
          <a:ext cx="11384280" cy="4183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5957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11277600" cy="912814"/>
          </a:xfrm>
        </p:spPr>
        <p:txBody>
          <a:bodyPr/>
          <a:lstStyle/>
          <a:p>
            <a:r>
              <a:rPr lang="en-GB" dirty="0" smtClean="0"/>
              <a:t>Demo</a:t>
            </a:r>
            <a:endParaRPr lang="en-GB" dirty="0"/>
          </a:p>
        </p:txBody>
      </p:sp>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pic>
        <p:nvPicPr>
          <p:cNvPr id="5" name="Picture 4"/>
          <p:cNvPicPr>
            <a:picLocks noChangeAspect="1"/>
          </p:cNvPicPr>
          <p:nvPr/>
        </p:nvPicPr>
        <p:blipFill>
          <a:blip r:embed="rId2"/>
          <a:stretch>
            <a:fillRect/>
          </a:stretch>
        </p:blipFill>
        <p:spPr>
          <a:xfrm>
            <a:off x="457200" y="1227220"/>
            <a:ext cx="10539984" cy="5205663"/>
          </a:xfrm>
          <a:prstGeom prst="rect">
            <a:avLst/>
          </a:prstGeom>
        </p:spPr>
      </p:pic>
    </p:spTree>
    <p:extLst>
      <p:ext uri="{BB962C8B-B14F-4D97-AF65-F5344CB8AC3E}">
        <p14:creationId xmlns:p14="http://schemas.microsoft.com/office/powerpoint/2010/main" val="1719415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10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nk LINKS Template">
  <a:themeElements>
    <a:clrScheme name="Custom 36">
      <a:dk1>
        <a:srgbClr val="000000"/>
      </a:dk1>
      <a:lt1>
        <a:srgbClr val="FFFFFF"/>
      </a:lt1>
      <a:dk2>
        <a:srgbClr val="12273F"/>
      </a:dk2>
      <a:lt2>
        <a:srgbClr val="C4C9CF"/>
      </a:lt2>
      <a:accent1>
        <a:srgbClr val="3CD7D9"/>
      </a:accent1>
      <a:accent2>
        <a:srgbClr val="FF7300"/>
      </a:accent2>
      <a:accent3>
        <a:srgbClr val="9E71FE"/>
      </a:accent3>
      <a:accent4>
        <a:srgbClr val="D4AF37"/>
      </a:accent4>
      <a:accent5>
        <a:srgbClr val="A5D700"/>
      </a:accent5>
      <a:accent6>
        <a:srgbClr val="FF50C8"/>
      </a:accent6>
      <a:hlink>
        <a:srgbClr val="12273F"/>
      </a:hlink>
      <a:folHlink>
        <a:srgbClr val="12273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C6715233-6AFD-4FDD-958A-B34FBFA2D82E}" vid="{D9B6BD6D-0AEC-4450-A5F9-089031AC6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BOE-Official Template B-PRA</Template>
  <TotalTime>329</TotalTime>
  <Words>1552</Words>
  <Application>Microsoft Office PowerPoint</Application>
  <PresentationFormat>Widescreen</PresentationFormat>
  <Paragraphs>80</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Bank LINKS Template</vt:lpstr>
      <vt:lpstr>PowerPoint Presentation</vt:lpstr>
      <vt:lpstr>Overview</vt:lpstr>
      <vt:lpstr>Why use Zero Shot Learning?</vt:lpstr>
      <vt:lpstr>How can this be applied to Financial Data within the organisation?</vt:lpstr>
      <vt:lpstr>Implications</vt:lpstr>
      <vt:lpstr>Recommendations</vt:lpstr>
      <vt:lpstr>Actions </vt:lpstr>
      <vt:lpstr>Demo</vt:lpstr>
      <vt:lpstr>PowerPoint Presentation</vt:lpstr>
    </vt:vector>
  </TitlesOfParts>
  <Company>Bank of England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Viswambaran, Dylan</dc:creator>
  <cp:lastModifiedBy>Viswambaran, Dylan</cp:lastModifiedBy>
  <cp:revision>22</cp:revision>
  <dcterms:created xsi:type="dcterms:W3CDTF">2023-10-05T14:35:56Z</dcterms:created>
  <dcterms:modified xsi:type="dcterms:W3CDTF">2023-10-06T13:04:46Z</dcterms:modified>
</cp:coreProperties>
</file>